
<file path=[Content_Types].xml><?xml version="1.0" encoding="utf-8"?>
<Types xmlns="http://schemas.openxmlformats.org/package/2006/content-types">
  <Default Extension="xml" ContentType="application/vnd.openxmlformats-package.core-properties+xml"/>
  <Default Extension="jpeg" ContentType="image/jpeg"/>
  <Default Extension="jpg" ContentType="image/jpeg"/>
  <Default Extension="png" ContentType="image/png"/>
  <Default Extension="svg" ContentType="image/svg+xml"/>
  <Default Extension="rels" ContentType="application/vnd.openxmlformats-package.relationships+xml"/>
  <Override PartName="/ppt/presentation.xml" ContentType="application/vnd.openxmlformats-officedocument.presentationml.presentation.main+xml"/>
  <Override PartName="/ppt/slides/slide7.xml" ContentType="application/vnd.openxmlformats-officedocument.presentationml.slide+xml"/>
  <Override PartName="/ppt/slideLayouts/slideLayout7.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2.xml" ContentType="application/vnd.openxmlformats-officedocument.presentationml.slide+xml"/>
  <Override PartName="/ppt/slides/slide2.xml" ContentType="application/vnd.openxmlformats-officedocument.presentationml.slide+xml"/>
  <Override PartName="/ppt/slides/slide6.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s/slide1.xml" ContentType="application/vnd.openxmlformats-officedocument.presentationml.slide+xml"/>
  <Override PartName="/ppt/slides/slide5.xml" ContentType="application/vnd.openxmlformats-officedocument.presentationml.slide+xml"/>
  <Override PartName="/ppt/slides/slide10.xml" ContentType="application/vnd.openxmlformats-officedocument.presentationml.slide+xml"/>
  <Override PartName="/ppt/slides/slide4.xml" ContentType="application/vnd.openxmlformats-officedocument.presentationml.slide+xml"/>
  <Override PartName="/ppt/viewProps.xml" ContentType="application/vnd.openxmlformats-officedocument.presentationml.viewProps+xml"/>
  <Override PartName="/ppt/slides/slide9.xml" ContentType="application/vnd.openxmlformats-officedocument.presentationml.slide+xml"/>
  <Override PartName="/ppt/slides/slide3.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docProps/custom.xml" ContentType="application/vnd.openxmlformats-officedocument.custom-properties+xml"/>
  <Override PartName="/docProps/app.xml" ContentType="application/vnd.openxmlformats-officedocument.extended-properties+xml"/>
</Types>
</file>

<file path=_rels/.rels>&#65279;<?xml version="1.0" encoding="utf-8"?><Relationships xmlns="http://schemas.openxmlformats.org/package/2006/relationships"><Relationship Type="http://schemas.openxmlformats.org/package/2006/relationships/metadata/core-properties" Target="/docProps/core.xml" Id="rId3" /><Relationship Type="http://schemas.openxmlformats.org/package/2006/relationships/metadata/thumbnail" Target="/docProps/thumbnail.jpeg" Id="rId2" /><Relationship Type="http://schemas.openxmlformats.org/officeDocument/2006/relationships/officeDocument" Target="/ppt/presentation.xml" Id="rId1" /><Relationship Type="http://schemas.openxmlformats.org/officeDocument/2006/relationships/custom-properties" Target="/docProps/custom.xml" Id="rId5" /><Relationship Type="http://schemas.openxmlformats.org/officeDocument/2006/relationships/extended-properties" Target="/docProps/app.xml" Id="rId4" /></Relationships>
</file>

<file path=ppt/presentation.xml><?xml version="1.0" encoding="utf-8"?>
<p:presentation xmlns:p15="http://schemas.microsoft.com/office/powerpoint/2012/main" xmlns:a="http://schemas.openxmlformats.org/drawingml/2006/main" xmlns:r="http://schemas.openxmlformats.org/officeDocument/2006/relationships" xmlns:p="http://schemas.openxmlformats.org/presentationml/2006/main" saveSubsetFonts="1">
  <p:sldMasterIdLst>
    <p:sldMasterId id="2147483969" r:id="rId1"/>
  </p:sldMasterIdLst>
  <p:sldIdLst>
    <p:sldId id="256" r:id="rId2"/>
    <p:sldId id="258" r:id="rId3"/>
    <p:sldId id="259" r:id="rId4"/>
    <p:sldId id="260" r:id="rId5"/>
    <p:sldId id="266" r:id="rId6"/>
    <p:sldId id="261" r:id="rId7"/>
    <p:sldId id="263" r:id="rId8"/>
    <p:sldId id="268" r:id="rId9"/>
    <p:sldId id="269" r:id="rId10"/>
    <p:sldId id="262" r:id="rId11"/>
    <p:sldId id="267" r:id="rId12"/>
    <p:sldId id="265"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5" d="100"/>
          <a:sy n="85" d="100"/>
        </p:scale>
        <p:origin x="590" y="67"/>
      </p:cViewPr>
      <p:guideLst/>
    </p:cSldViewPr>
  </p:slideViewPr>
  <p:notesTextViewPr>
    <p:cViewPr>
      <p:scale>
        <a:sx n="1" d="1"/>
        <a:sy n="1" d="1"/>
      </p:scale>
      <p:origin x="0" y="0"/>
    </p:cViewPr>
  </p:notesTextViewPr>
  <p:gridSpacing cx="76200" cy="76200"/>
</p:viewPr>
</file>

<file path=ppt/_rels/presentation.xml.rels>&#65279;<?xml version="1.0" encoding="utf-8"?><Relationships xmlns="http://schemas.openxmlformats.org/package/2006/relationships"><Relationship Type="http://schemas.openxmlformats.org/officeDocument/2006/relationships/slide" Target="/ppt/slides/slide7.xml" Id="rId8" /><Relationship Type="http://schemas.openxmlformats.org/officeDocument/2006/relationships/slide" Target="/ppt/slides/slide12.xml" Id="rId13" /><Relationship Type="http://schemas.openxmlformats.org/officeDocument/2006/relationships/slide" Target="/ppt/slides/slide2.xml" Id="rId3" /><Relationship Type="http://schemas.openxmlformats.org/officeDocument/2006/relationships/slide" Target="/ppt/slides/slide6.xml" Id="rId7" /><Relationship Type="http://schemas.openxmlformats.org/officeDocument/2006/relationships/slide" Target="/ppt/slides/slide11.xml" Id="rId12" /><Relationship Type="http://schemas.openxmlformats.org/officeDocument/2006/relationships/tableStyles" Target="/ppt/tableStyles.xml" Id="rId17" /><Relationship Type="http://schemas.openxmlformats.org/officeDocument/2006/relationships/slide" Target="/ppt/slides/slide1.xml" Id="rId2" /><Relationship Type="http://schemas.openxmlformats.org/officeDocument/2006/relationships/theme" Target="/ppt/theme/theme1.xml" Id="rId16" /><Relationship Type="http://schemas.openxmlformats.org/officeDocument/2006/relationships/slideMaster" Target="/ppt/slideMasters/slideMaster1.xml" Id="rId1" /><Relationship Type="http://schemas.openxmlformats.org/officeDocument/2006/relationships/slide" Target="/ppt/slides/slide5.xml" Id="rId6" /><Relationship Type="http://schemas.openxmlformats.org/officeDocument/2006/relationships/slide" Target="/ppt/slides/slide10.xml" Id="rId11" /><Relationship Type="http://schemas.openxmlformats.org/officeDocument/2006/relationships/slide" Target="/ppt/slides/slide4.xml" Id="rId5" /><Relationship Type="http://schemas.openxmlformats.org/officeDocument/2006/relationships/viewProps" Target="/ppt/viewProps.xml" Id="rId15" /><Relationship Type="http://schemas.openxmlformats.org/officeDocument/2006/relationships/slide" Target="/ppt/slides/slide9.xml" Id="rId10" /><Relationship Type="http://schemas.openxmlformats.org/officeDocument/2006/relationships/slide" Target="/ppt/slides/slide3.xml" Id="rId4" /><Relationship Type="http://schemas.openxmlformats.org/officeDocument/2006/relationships/slide" Target="/ppt/slides/slide8.xml" Id="rId9" /><Relationship Type="http://schemas.openxmlformats.org/officeDocument/2006/relationships/presProps" Target="/ppt/presProps.xml" Id="rId14" /></Relationships>
</file>

<file path=ppt/slideLayouts/_rels/slideLayout1.xml.rels>&#65279;<?xml version="1.0" encoding="utf-8"?><Relationships xmlns="http://schemas.openxmlformats.org/package/2006/relationships"><Relationship Type="http://schemas.openxmlformats.org/officeDocument/2006/relationships/slideMaster" Target="/ppt/slideMasters/slideMaster1.xml" Id="rId1" /></Relationships>
</file>

<file path=ppt/slideLayouts/_rels/slideLayout7.xml.rels>&#65279;<?xml version="1.0" encoding="utf-8"?><Relationships xmlns="http://schemas.openxmlformats.org/package/2006/relationships"><Relationship Type="http://schemas.openxmlformats.org/officeDocument/2006/relationships/slideMaster" Target="/ppt/slideMasters/slideMaster1.xml" Id="rId1"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1D2F7F5-6946-4C9D-B653-C5E863194E2C}" type="datetimeFigureOut">
              <a:rPr lang="en-US" smtClean="0"/>
              <a:t>31-Aug-25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8EC72F-3EE1-4E53-B3C1-7021329F8C1A}" type="slidenum">
              <a:rPr lang="en-US" smtClean="0"/>
              <a:t>‹#›</a:t>
            </a:fld>
            <a:endParaRPr lang="en-US"/>
          </a:p>
        </p:txBody>
      </p:sp>
    </p:spTree>
    <p:extLst>
      <p:ext uri="{BB962C8B-B14F-4D97-AF65-F5344CB8AC3E}">
        <p14:creationId xmlns:p14="http://schemas.microsoft.com/office/powerpoint/2010/main" val="29016793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D2F7F5-6946-4C9D-B653-C5E863194E2C}" type="datetimeFigureOut">
              <a:rPr lang="en-US" smtClean="0"/>
              <a:t>31-Aug-25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98EC72F-3EE1-4E53-B3C1-7021329F8C1A}" type="slidenum">
              <a:rPr lang="en-US" smtClean="0"/>
              <a:t>‹#›</a:t>
            </a:fld>
            <a:endParaRPr lang="en-US"/>
          </a:p>
        </p:txBody>
      </p:sp>
    </p:spTree>
    <p:extLst>
      <p:ext uri="{BB962C8B-B14F-4D97-AF65-F5344CB8AC3E}">
        <p14:creationId xmlns:p14="http://schemas.microsoft.com/office/powerpoint/2010/main" val="496148131"/>
      </p:ext>
    </p:extLst>
  </p:cSld>
  <p:clrMapOvr>
    <a:masterClrMapping/>
  </p:clrMapOvr>
</p:sldLayout>
</file>

<file path=ppt/slideMasters/_rels/slideMaster1.xml.rels>&#65279;<?xml version="1.0" encoding="utf-8"?><Relationships xmlns="http://schemas.openxmlformats.org/package/2006/relationships"><Relationship Type="http://schemas.openxmlformats.org/officeDocument/2006/relationships/slideLayout" Target="/ppt/slideLayouts/slideLayout7.xml" Id="rId7" /><Relationship Type="http://schemas.openxmlformats.org/officeDocument/2006/relationships/theme" Target="/ppt/theme/theme1.xml" Id="rId17" /><Relationship Type="http://schemas.openxmlformats.org/officeDocument/2006/relationships/slideLayout" Target="/ppt/slideLayouts/slideLayout1.xml" Id="rId1" /></Relationships>
</file>

<file path=ppt/slideMasters/slideMaster1.xml><?xml version="1.0" encoding="utf-8"?>
<p:sldMaster xmlns:p14="http://schemas.microsoft.com/office/powerpoint/2010/main"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1D2F7F5-6946-4C9D-B653-C5E863194E2C}" type="datetimeFigureOut">
              <a:rPr lang="en-US" smtClean="0"/>
              <a:t>31-Aug-25</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F98EC72F-3EE1-4E53-B3C1-7021329F8C1A}" type="slidenum">
              <a:rPr lang="en-US" smtClean="0"/>
              <a:t>‹#›</a:t>
            </a:fld>
            <a:endParaRPr lang="en-US"/>
          </a:p>
        </p:txBody>
      </p:sp>
    </p:spTree>
    <p:extLst>
      <p:ext uri="{BB962C8B-B14F-4D97-AF65-F5344CB8AC3E}">
        <p14:creationId xmlns:p14="http://schemas.microsoft.com/office/powerpoint/2010/main" val="4186036369"/>
      </p:ext>
    </p:extLst>
  </p:cSld>
  <p:clrMap bg1="lt1" tx1="dk1" bg2="lt2" tx2="dk2" accent1="accent1" accent2="accent2" accent3="accent3" accent4="accent4" accent5="accent5" accent6="accent6" hlink="hlink" folHlink="folHlink"/>
  <p:sldLayoutIdLst>
    <p:sldLayoutId id="2147483970" r:id="rId1"/>
    <p:sldLayoutId id="2147483976" r:id="rId7"/>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&#65279;<?xml version="1.0" encoding="utf-8"?><Relationships xmlns="http://schemas.openxmlformats.org/package/2006/relationships"><Relationship Type="http://schemas.openxmlformats.org/officeDocument/2006/relationships/image" Target="/ppt/media/image2.png" Id="rId3" /><Relationship Type="http://schemas.openxmlformats.org/officeDocument/2006/relationships/image" Target="/ppt/media/image1.jpeg" Id="rId2" /><Relationship Type="http://schemas.openxmlformats.org/officeDocument/2006/relationships/slideLayout" Target="/ppt/slideLayouts/slideLayout1.xml" Id="rId1" /></Relationships>
</file>

<file path=ppt/slides/_rels/slide10.xml.rels>&#65279;<?xml version="1.0" encoding="utf-8"?><Relationships xmlns="http://schemas.openxmlformats.org/package/2006/relationships"><Relationship Type="http://schemas.openxmlformats.org/officeDocument/2006/relationships/image" Target="/ppt/media/image2.png" Id="rId3" /><Relationship Type="http://schemas.openxmlformats.org/officeDocument/2006/relationships/image" Target="/ppt/media/image21.jpg" Id="rId2" /><Relationship Type="http://schemas.openxmlformats.org/officeDocument/2006/relationships/slideLayout" Target="/ppt/slideLayouts/slideLayout7.xml" Id="rId1" /></Relationships>
</file>

<file path=ppt/slides/_rels/slide11.xml.rels>&#65279;<?xml version="1.0" encoding="utf-8"?><Relationships xmlns="http://schemas.openxmlformats.org/package/2006/relationships"><Relationship Type="http://schemas.openxmlformats.org/officeDocument/2006/relationships/image" Target="/ppt/media/image28.png" Id="rId8" /><Relationship Type="http://schemas.openxmlformats.org/officeDocument/2006/relationships/image" Target="/ppt/media/image33.svg" Id="rId13" /><Relationship Type="http://schemas.openxmlformats.org/officeDocument/2006/relationships/image" Target="/ppt/media/image38.png" Id="rId18" /><Relationship Type="http://schemas.openxmlformats.org/officeDocument/2006/relationships/image" Target="/ppt/media/image23.svg" Id="rId3" /><Relationship Type="http://schemas.openxmlformats.org/officeDocument/2006/relationships/image" Target="/ppt/media/image27.svg" Id="rId7" /><Relationship Type="http://schemas.openxmlformats.org/officeDocument/2006/relationships/image" Target="/ppt/media/image32.png" Id="rId12" /><Relationship Type="http://schemas.openxmlformats.org/officeDocument/2006/relationships/image" Target="/ppt/media/image37.svg" Id="rId17" /><Relationship Type="http://schemas.openxmlformats.org/officeDocument/2006/relationships/image" Target="/ppt/media/image22.png" Id="rId2" /><Relationship Type="http://schemas.openxmlformats.org/officeDocument/2006/relationships/image" Target="/ppt/media/image36.png" Id="rId16" /><Relationship Type="http://schemas.openxmlformats.org/officeDocument/2006/relationships/image" Target="/ppt/media/image2.png" Id="rId20" /><Relationship Type="http://schemas.openxmlformats.org/officeDocument/2006/relationships/slideLayout" Target="/ppt/slideLayouts/slideLayout7.xml" Id="rId1" /><Relationship Type="http://schemas.openxmlformats.org/officeDocument/2006/relationships/image" Target="/ppt/media/image26.png" Id="rId6" /><Relationship Type="http://schemas.openxmlformats.org/officeDocument/2006/relationships/image" Target="/ppt/media/image31.svg" Id="rId11" /><Relationship Type="http://schemas.openxmlformats.org/officeDocument/2006/relationships/image" Target="/ppt/media/image25.svg" Id="rId5" /><Relationship Type="http://schemas.openxmlformats.org/officeDocument/2006/relationships/image" Target="/ppt/media/image35.svg" Id="rId15" /><Relationship Type="http://schemas.openxmlformats.org/officeDocument/2006/relationships/image" Target="/ppt/media/image30.png" Id="rId10" /><Relationship Type="http://schemas.openxmlformats.org/officeDocument/2006/relationships/image" Target="/ppt/media/image39.svg" Id="rId19" /><Relationship Type="http://schemas.openxmlformats.org/officeDocument/2006/relationships/image" Target="/ppt/media/image24.png" Id="rId4" /><Relationship Type="http://schemas.openxmlformats.org/officeDocument/2006/relationships/image" Target="/ppt/media/image29.svg" Id="rId9" /><Relationship Type="http://schemas.openxmlformats.org/officeDocument/2006/relationships/image" Target="/ppt/media/image34.png" Id="rId14" /></Relationships>
</file>

<file path=ppt/slides/_rels/slide12.xml.rels>&#65279;<?xml version="1.0" encoding="utf-8"?><Relationships xmlns="http://schemas.openxmlformats.org/package/2006/relationships"><Relationship Type="http://schemas.openxmlformats.org/officeDocument/2006/relationships/image" Target="/ppt/media/image2.png" Id="rId3" /><Relationship Type="http://schemas.openxmlformats.org/officeDocument/2006/relationships/image" Target="/ppt/media/image40.jpg" Id="rId2" /><Relationship Type="http://schemas.openxmlformats.org/officeDocument/2006/relationships/slideLayout" Target="/ppt/slideLayouts/slideLayout7.xml" Id="rId1" /></Relationships>
</file>

<file path=ppt/slides/_rels/slide2.xml.rels>&#65279;<?xml version="1.0" encoding="utf-8"?><Relationships xmlns="http://schemas.openxmlformats.org/package/2006/relationships"><Relationship Type="http://schemas.openxmlformats.org/officeDocument/2006/relationships/image" Target="/ppt/media/image2.png" Id="rId3" /><Relationship Type="http://schemas.openxmlformats.org/officeDocument/2006/relationships/image" Target="/ppt/media/image3.jpeg" Id="rId2" /><Relationship Type="http://schemas.openxmlformats.org/officeDocument/2006/relationships/slideLayout" Target="/ppt/slideLayouts/slideLayout7.xml" Id="rId1" /></Relationships>
</file>

<file path=ppt/slides/_rels/slide3.xml.rels>&#65279;<?xml version="1.0" encoding="utf-8"?><Relationships xmlns="http://schemas.openxmlformats.org/package/2006/relationships"><Relationship Type="http://schemas.openxmlformats.org/officeDocument/2006/relationships/image" Target="/ppt/media/image2.png" Id="rId3" /><Relationship Type="http://schemas.openxmlformats.org/officeDocument/2006/relationships/image" Target="/ppt/media/image4.jpg" Id="rId2" /><Relationship Type="http://schemas.openxmlformats.org/officeDocument/2006/relationships/slideLayout" Target="/ppt/slideLayouts/slideLayout7.xml" Id="rId1" /></Relationships>
</file>

<file path=ppt/slides/_rels/slide4.xml.rels>&#65279;<?xml version="1.0" encoding="utf-8"?><Relationships xmlns="http://schemas.openxmlformats.org/package/2006/relationships"><Relationship Type="http://schemas.openxmlformats.org/officeDocument/2006/relationships/image" Target="/ppt/media/image10.jpeg" Id="rId8" /><Relationship Type="http://schemas.openxmlformats.org/officeDocument/2006/relationships/image" Target="/ppt/media/image5.jpg" Id="rId3" /><Relationship Type="http://schemas.openxmlformats.org/officeDocument/2006/relationships/image" Target="/ppt/media/image9.jpg" Id="rId7" /><Relationship Type="http://schemas.openxmlformats.org/officeDocument/2006/relationships/image" Target="/ppt/media/image2.png" Id="rId2" /><Relationship Type="http://schemas.openxmlformats.org/officeDocument/2006/relationships/slideLayout" Target="/ppt/slideLayouts/slideLayout7.xml" Id="rId1" /><Relationship Type="http://schemas.openxmlformats.org/officeDocument/2006/relationships/image" Target="/ppt/media/image8.png" Id="rId6" /><Relationship Type="http://schemas.openxmlformats.org/officeDocument/2006/relationships/image" Target="/ppt/media/image7.png" Id="rId5" /><Relationship Type="http://schemas.openxmlformats.org/officeDocument/2006/relationships/image" Target="/ppt/media/image12.png" Id="rId10" /><Relationship Type="http://schemas.openxmlformats.org/officeDocument/2006/relationships/image" Target="/ppt/media/image6.png" Id="rId4" /><Relationship Type="http://schemas.openxmlformats.org/officeDocument/2006/relationships/image" Target="/ppt/media/image11.png" Id="rId9" /></Relationships>
</file>

<file path=ppt/slides/_rels/slide5.xml.rels>&#65279;<?xml version="1.0" encoding="utf-8"?><Relationships xmlns="http://schemas.openxmlformats.org/package/2006/relationships"><Relationship Type="http://schemas.openxmlformats.org/officeDocument/2006/relationships/image" Target="/ppt/media/image13.jpeg" Id="rId3" /><Relationship Type="http://schemas.openxmlformats.org/officeDocument/2006/relationships/image" Target="/ppt/media/image2.png" Id="rId2" /><Relationship Type="http://schemas.openxmlformats.org/officeDocument/2006/relationships/slideLayout" Target="/ppt/slideLayouts/slideLayout7.xml" Id="rId1" /></Relationships>
</file>

<file path=ppt/slides/_rels/slide6.xml.rels>&#65279;<?xml version="1.0" encoding="utf-8"?><Relationships xmlns="http://schemas.openxmlformats.org/package/2006/relationships"><Relationship Type="http://schemas.openxmlformats.org/officeDocument/2006/relationships/image" Target="/ppt/media/image2.png" Id="rId3" /><Relationship Type="http://schemas.openxmlformats.org/officeDocument/2006/relationships/image" Target="/ppt/media/image14.png" Id="rId2" /><Relationship Type="http://schemas.openxmlformats.org/officeDocument/2006/relationships/slideLayout" Target="/ppt/slideLayouts/slideLayout7.xml" Id="rId1" /></Relationships>
</file>

<file path=ppt/slides/_rels/slide7.xml.rels>&#65279;<?xml version="1.0" encoding="utf-8"?><Relationships xmlns="http://schemas.openxmlformats.org/package/2006/relationships"><Relationship Type="http://schemas.openxmlformats.org/officeDocument/2006/relationships/image" Target="/ppt/media/image16.jpg" Id="rId3" /><Relationship Type="http://schemas.openxmlformats.org/officeDocument/2006/relationships/image" Target="/ppt/media/image15.jpg" Id="rId2" /><Relationship Type="http://schemas.openxmlformats.org/officeDocument/2006/relationships/slideLayout" Target="/ppt/slideLayouts/slideLayout7.xml" Id="rId1" /><Relationship Type="http://schemas.openxmlformats.org/officeDocument/2006/relationships/image" Target="/ppt/media/image2.png" Id="rId4" /></Relationships>
</file>

<file path=ppt/slides/_rels/slide8.xml.rels>&#65279;<?xml version="1.0" encoding="utf-8"?><Relationships xmlns="http://schemas.openxmlformats.org/package/2006/relationships"><Relationship Type="http://schemas.openxmlformats.org/officeDocument/2006/relationships/image" Target="/ppt/media/image2.png" Id="rId3" /><Relationship Type="http://schemas.openxmlformats.org/officeDocument/2006/relationships/image" Target="/ppt/media/image17.jpg" Id="rId2" /><Relationship Type="http://schemas.openxmlformats.org/officeDocument/2006/relationships/slideLayout" Target="/ppt/slideLayouts/slideLayout7.xml" Id="rId1" /></Relationships>
</file>

<file path=ppt/slides/_rels/slide9.xml.rels>&#65279;<?xml version="1.0" encoding="utf-8"?><Relationships xmlns="http://schemas.openxmlformats.org/package/2006/relationships"><Relationship Type="http://schemas.openxmlformats.org/officeDocument/2006/relationships/image" Target="/ppt/media/image18.jpg" Id="rId3" /><Relationship Type="http://schemas.openxmlformats.org/officeDocument/2006/relationships/image" Target="/ppt/media/image2.png" Id="rId2" /><Relationship Type="http://schemas.openxmlformats.org/officeDocument/2006/relationships/slideLayout" Target="/ppt/slideLayouts/slideLayout7.xml" Id="rId1" /><Relationship Type="http://schemas.openxmlformats.org/officeDocument/2006/relationships/image" Target="/ppt/media/image20.jpg" Id="rId5" /><Relationship Type="http://schemas.openxmlformats.org/officeDocument/2006/relationships/image" Target="/ppt/media/image19.jpg" Id="rId4"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44827F-3FE1-4F5B-A4BF-E87B9BD9EE3A}"/>
              </a:ext>
            </a:extLst>
          </p:cNvPr>
          <p:cNvSpPr>
            <a:spLocks noGrp="1"/>
          </p:cNvSpPr>
          <p:nvPr>
            <p:ph type="ctrTitle"/>
          </p:nvPr>
        </p:nvSpPr>
        <p:spPr>
          <a:xfrm>
            <a:off x="546846" y="2223246"/>
            <a:ext cx="6158754" cy="667871"/>
          </a:xfrm>
        </p:spPr>
        <p:txBody>
          <a:bodyPr/>
          <a:lstStyle/>
          <a:p>
            <a:r>
              <a:rPr lang="en-US" sz="3600" b="1" dirty="0">
                <a:solidFill>
                  <a:schemeClr val="accent1">
                    <a:lumMod val="50000"/>
                  </a:schemeClr>
                </a:solidFill>
                <a:latin typeface="Rockwell Extra Bold" panose="02060903040505020403" pitchFamily="18" charset="0"/>
              </a:rPr>
              <a:t>MNR SWEATERS LTD.</a:t>
            </a:r>
            <a:endParaRPr lang="en-US" sz="3600" b="1" dirty="0">
              <a:latin typeface="Rockwell Extra Bold" panose="02060903040505020403" pitchFamily="18" charset="0"/>
            </a:endParaRPr>
          </a:p>
        </p:txBody>
      </p:sp>
      <p:sp>
        <p:nvSpPr>
          <p:cNvPr id="3" name="Subtitle 2">
            <a:extLst>
              <a:ext uri="{FF2B5EF4-FFF2-40B4-BE49-F238E27FC236}">
                <a16:creationId xmlns:a16="http://schemas.microsoft.com/office/drawing/2014/main" id="{84098F4A-63FE-4BC2-877B-FB5AFF9A3FE9}"/>
              </a:ext>
            </a:extLst>
          </p:cNvPr>
          <p:cNvSpPr>
            <a:spLocks noGrp="1"/>
          </p:cNvSpPr>
          <p:nvPr>
            <p:ph type="subTitle" idx="1"/>
          </p:nvPr>
        </p:nvSpPr>
        <p:spPr>
          <a:xfrm>
            <a:off x="3272118" y="3392036"/>
            <a:ext cx="3820648" cy="337282"/>
          </a:xfrm>
        </p:spPr>
        <p:txBody>
          <a:bodyPr>
            <a:normAutofit fontScale="92500" lnSpcReduction="10000"/>
          </a:bodyPr>
          <a:lstStyle/>
          <a:p>
            <a:r>
              <a:rPr lang="en-US" b="1" dirty="0">
                <a:solidFill>
                  <a:srgbClr val="002060"/>
                </a:solidFill>
                <a:latin typeface="Franklin Gothic Medium Cond" panose="020B0606030402020204" pitchFamily="34" charset="0"/>
              </a:rPr>
              <a:t>A TRUSTED NAME IN THE APPAREL INDUSTRY</a:t>
            </a:r>
            <a:endParaRPr lang="en-US" dirty="0">
              <a:latin typeface="Franklin Gothic Medium Cond" panose="020B0606030402020204" pitchFamily="34" charset="0"/>
            </a:endParaRPr>
          </a:p>
        </p:txBody>
      </p:sp>
      <p:pic>
        <p:nvPicPr>
          <p:cNvPr id="9" name="Picture 8">
            <a:extLst>
              <a:ext uri="{FF2B5EF4-FFF2-40B4-BE49-F238E27FC236}">
                <a16:creationId xmlns:a16="http://schemas.microsoft.com/office/drawing/2014/main" id="{309CAEF2-8AFD-4343-9C99-32912113EDF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6200000">
            <a:off x="6631013" y="1465661"/>
            <a:ext cx="5890020" cy="3926680"/>
          </a:xfrm>
          <a:prstGeom prst="rect">
            <a:avLst/>
          </a:prstGeom>
        </p:spPr>
      </p:pic>
      <p:sp>
        <p:nvSpPr>
          <p:cNvPr id="10" name="Oval 9">
            <a:extLst>
              <a:ext uri="{FF2B5EF4-FFF2-40B4-BE49-F238E27FC236}">
                <a16:creationId xmlns:a16="http://schemas.microsoft.com/office/drawing/2014/main" id="{C2113F67-4AFE-4504-9853-A95E31EFCDF3}"/>
              </a:ext>
            </a:extLst>
          </p:cNvPr>
          <p:cNvSpPr/>
          <p:nvPr/>
        </p:nvSpPr>
        <p:spPr>
          <a:xfrm>
            <a:off x="7162800" y="2348753"/>
            <a:ext cx="251012" cy="2599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EBD85CB2-FA1A-410F-BCD5-CE20FCA0E235}"/>
              </a:ext>
            </a:extLst>
          </p:cNvPr>
          <p:cNvSpPr/>
          <p:nvPr/>
        </p:nvSpPr>
        <p:spPr>
          <a:xfrm>
            <a:off x="7162800" y="2761129"/>
            <a:ext cx="251012" cy="259976"/>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B3FFB86E-ADAE-4D60-B475-1C0BC97B632E}"/>
              </a:ext>
            </a:extLst>
          </p:cNvPr>
          <p:cNvSpPr/>
          <p:nvPr/>
        </p:nvSpPr>
        <p:spPr>
          <a:xfrm>
            <a:off x="7162800" y="3186848"/>
            <a:ext cx="251012" cy="2599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D9947C99-8799-48A7-99C8-0908A00C7F91}"/>
              </a:ext>
            </a:extLst>
          </p:cNvPr>
          <p:cNvSpPr/>
          <p:nvPr/>
        </p:nvSpPr>
        <p:spPr>
          <a:xfrm>
            <a:off x="7162800" y="3576920"/>
            <a:ext cx="251012" cy="259976"/>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A5047453-9C28-4048-A373-729EB712EA99}"/>
              </a:ext>
            </a:extLst>
          </p:cNvPr>
          <p:cNvSpPr/>
          <p:nvPr/>
        </p:nvSpPr>
        <p:spPr>
          <a:xfrm>
            <a:off x="7162800" y="3975956"/>
            <a:ext cx="251012" cy="2599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lowchart: Delay 16">
            <a:extLst>
              <a:ext uri="{FF2B5EF4-FFF2-40B4-BE49-F238E27FC236}">
                <a16:creationId xmlns:a16="http://schemas.microsoft.com/office/drawing/2014/main" id="{1D971D30-B908-4564-98EC-B04C2AA88452}"/>
              </a:ext>
            </a:extLst>
          </p:cNvPr>
          <p:cNvSpPr/>
          <p:nvPr/>
        </p:nvSpPr>
        <p:spPr>
          <a:xfrm rot="16200000">
            <a:off x="1394013" y="6145305"/>
            <a:ext cx="761999" cy="663387"/>
          </a:xfrm>
          <a:prstGeom prst="flowChartDelay">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Picture 14">
            <a:extLst>
              <a:ext uri="{FF2B5EF4-FFF2-40B4-BE49-F238E27FC236}">
                <a16:creationId xmlns:a16="http://schemas.microsoft.com/office/drawing/2014/main" id="{39CC095A-6FAC-4D4E-8502-E327E8BEC3E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5798" y="102963"/>
            <a:ext cx="1120908" cy="563242"/>
          </a:xfrm>
          <a:prstGeom prst="rect">
            <a:avLst/>
          </a:prstGeom>
        </p:spPr>
      </p:pic>
    </p:spTree>
    <p:extLst>
      <p:ext uri="{BB962C8B-B14F-4D97-AF65-F5344CB8AC3E}">
        <p14:creationId xmlns:p14="http://schemas.microsoft.com/office/powerpoint/2010/main" val="9357100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CE0349C-99EB-4406-B1C1-85A13275FA95}"/>
              </a:ext>
            </a:extLst>
          </p:cNvPr>
          <p:cNvSpPr txBox="1"/>
          <p:nvPr/>
        </p:nvSpPr>
        <p:spPr>
          <a:xfrm>
            <a:off x="4104156" y="233303"/>
            <a:ext cx="4815725" cy="646331"/>
          </a:xfrm>
          <a:prstGeom prst="rect">
            <a:avLst/>
          </a:prstGeom>
          <a:noFill/>
        </p:spPr>
        <p:txBody>
          <a:bodyPr wrap="square" rtlCol="0">
            <a:spAutoFit/>
          </a:bodyPr>
          <a:lstStyle/>
          <a:p>
            <a:r>
              <a:rPr lang="en-US" sz="3600" b="1" dirty="0">
                <a:solidFill>
                  <a:schemeClr val="accent1">
                    <a:lumMod val="50000"/>
                  </a:schemeClr>
                </a:solidFill>
                <a:latin typeface="Rockwell Extra Bold" panose="02060903040505020403" pitchFamily="18" charset="0"/>
              </a:rPr>
              <a:t>SUSTAINABILITY</a:t>
            </a:r>
            <a:endParaRPr lang="en-US" sz="3600" dirty="0">
              <a:solidFill>
                <a:schemeClr val="accent1">
                  <a:lumMod val="50000"/>
                </a:schemeClr>
              </a:solidFill>
              <a:latin typeface="Rockwell Extra Bold" panose="02060903040505020403" pitchFamily="18" charset="0"/>
            </a:endParaRPr>
          </a:p>
        </p:txBody>
      </p:sp>
      <p:sp>
        <p:nvSpPr>
          <p:cNvPr id="7" name="TextBox 6">
            <a:extLst>
              <a:ext uri="{FF2B5EF4-FFF2-40B4-BE49-F238E27FC236}">
                <a16:creationId xmlns:a16="http://schemas.microsoft.com/office/drawing/2014/main" id="{3B73164C-8763-444A-93DD-59413496EFAD}"/>
              </a:ext>
            </a:extLst>
          </p:cNvPr>
          <p:cNvSpPr txBox="1"/>
          <p:nvPr/>
        </p:nvSpPr>
        <p:spPr>
          <a:xfrm>
            <a:off x="3662551" y="2027221"/>
            <a:ext cx="7126008" cy="3970318"/>
          </a:xfrm>
          <a:prstGeom prst="rect">
            <a:avLst/>
          </a:prstGeom>
          <a:noFill/>
        </p:spPr>
        <p:txBody>
          <a:bodyPr wrap="square" rtlCol="0">
            <a:spAutoFit/>
          </a:bodyPr>
          <a:lstStyle/>
          <a:p>
            <a:pPr marL="285750" indent="-285750">
              <a:buFont typeface="Wingdings" panose="05000000000000000000" pitchFamily="2" charset="2"/>
              <a:buChar char="q"/>
            </a:pPr>
            <a:r>
              <a:rPr lang="en-US" sz="1400" b="1" dirty="0">
                <a:latin typeface="Franklin Gothic Medium Cond" panose="020B0606030402020204" pitchFamily="34" charset="0"/>
              </a:rPr>
              <a:t>Utilize renewable energy sources such as solar or wind power to reduce carbon footprint and optimize energy consumption in manufacturing.</a:t>
            </a:r>
          </a:p>
          <a:p>
            <a:pPr marL="285750" indent="-285750">
              <a:buFont typeface="Wingdings" panose="05000000000000000000" pitchFamily="2" charset="2"/>
              <a:buChar char="q"/>
            </a:pPr>
            <a:endParaRPr lang="en-US" sz="1400" b="1" dirty="0">
              <a:latin typeface="Franklin Gothic Medium Cond" panose="020B0606030402020204" pitchFamily="34" charset="0"/>
            </a:endParaRPr>
          </a:p>
          <a:p>
            <a:pPr marL="285750" indent="-285750">
              <a:buFont typeface="Wingdings" panose="05000000000000000000" pitchFamily="2" charset="2"/>
              <a:buChar char="q"/>
            </a:pPr>
            <a:r>
              <a:rPr lang="en-US" sz="1400" b="1" dirty="0">
                <a:latin typeface="Franklin Gothic Medium Cond" panose="020B0606030402020204" pitchFamily="34" charset="0"/>
              </a:rPr>
              <a:t>Use organic cotton, recycled wool, and other eco-friendly fibers that minimize environmental impact and promote responsible sourcing.</a:t>
            </a:r>
          </a:p>
          <a:p>
            <a:pPr marL="285750" indent="-285750">
              <a:buFont typeface="Wingdings" panose="05000000000000000000" pitchFamily="2" charset="2"/>
              <a:buChar char="q"/>
            </a:pPr>
            <a:endParaRPr lang="en-US" sz="1400" b="1" dirty="0">
              <a:latin typeface="Franklin Gothic Medium Cond" panose="020B0606030402020204" pitchFamily="34" charset="0"/>
            </a:endParaRPr>
          </a:p>
          <a:p>
            <a:pPr marL="285750" indent="-285750">
              <a:buFont typeface="Wingdings" panose="05000000000000000000" pitchFamily="2" charset="2"/>
              <a:buChar char="q"/>
            </a:pPr>
            <a:r>
              <a:rPr lang="en-US" sz="1400" b="1" dirty="0">
                <a:latin typeface="Franklin Gothic Medium Cond" panose="020B0606030402020204" pitchFamily="34" charset="0"/>
              </a:rPr>
              <a:t>Implement water-efficient dyeing and finishing processes to reduce water consumption and wastewater pollution.</a:t>
            </a:r>
          </a:p>
          <a:p>
            <a:pPr marL="285750" indent="-285750">
              <a:buFont typeface="Wingdings" panose="05000000000000000000" pitchFamily="2" charset="2"/>
              <a:buChar char="q"/>
            </a:pPr>
            <a:endParaRPr lang="en-US" sz="1400" b="1" dirty="0">
              <a:latin typeface="Franklin Gothic Medium Cond" panose="020B0606030402020204" pitchFamily="34" charset="0"/>
            </a:endParaRPr>
          </a:p>
          <a:p>
            <a:pPr marL="285750" indent="-285750">
              <a:buFont typeface="Wingdings" panose="05000000000000000000" pitchFamily="2" charset="2"/>
              <a:buChar char="q"/>
            </a:pPr>
            <a:r>
              <a:rPr lang="en-US" sz="1400" b="1" dirty="0">
                <a:latin typeface="Franklin Gothic Medium Cond" panose="020B0606030402020204" pitchFamily="34" charset="0"/>
              </a:rPr>
              <a:t>Maintain clear and accountable sourcing practices by working with certified sustainable suppliers and maintaining third-party sustainability certifications.</a:t>
            </a:r>
          </a:p>
          <a:p>
            <a:pPr marL="285750" indent="-285750">
              <a:buFont typeface="Wingdings" panose="05000000000000000000" pitchFamily="2" charset="2"/>
              <a:buChar char="q"/>
            </a:pPr>
            <a:endParaRPr lang="en-US" sz="1400" b="1" dirty="0">
              <a:latin typeface="Franklin Gothic Medium Cond" panose="020B0606030402020204" pitchFamily="34" charset="0"/>
            </a:endParaRPr>
          </a:p>
          <a:p>
            <a:pPr marL="285750" indent="-285750">
              <a:buFont typeface="Wingdings" panose="05000000000000000000" pitchFamily="2" charset="2"/>
              <a:buChar char="q"/>
            </a:pPr>
            <a:r>
              <a:rPr lang="en-US" sz="1400" b="1" dirty="0">
                <a:latin typeface="Franklin Gothic Medium Cond" panose="020B0606030402020204" pitchFamily="34" charset="0"/>
              </a:rPr>
              <a:t>Ensure fair wages, safe working conditions, and ethical labor practices for all employees involved in the manufacturing process.</a:t>
            </a:r>
          </a:p>
          <a:p>
            <a:pPr marL="285750" indent="-285750">
              <a:buFont typeface="Wingdings" panose="05000000000000000000" pitchFamily="2" charset="2"/>
              <a:buChar char="q"/>
            </a:pPr>
            <a:endParaRPr lang="en-US" sz="1400" b="1" dirty="0">
              <a:latin typeface="Franklin Gothic Medium Cond" panose="020B0606030402020204" pitchFamily="34" charset="0"/>
            </a:endParaRPr>
          </a:p>
          <a:p>
            <a:pPr marL="285750" indent="-285750">
              <a:buFont typeface="Wingdings" panose="05000000000000000000" pitchFamily="2" charset="2"/>
              <a:buChar char="q"/>
            </a:pPr>
            <a:r>
              <a:rPr lang="en-US" sz="1400" b="1" dirty="0">
                <a:latin typeface="Franklin Gothic Medium Cond" panose="020B0606030402020204" pitchFamily="34" charset="0"/>
              </a:rPr>
              <a:t>Design and operate factories according to LEED (Leadership in Energy and Environmental Design) standards to ensure green building practices.</a:t>
            </a:r>
          </a:p>
          <a:p>
            <a:endParaRPr lang="en-US" sz="1400" dirty="0">
              <a:solidFill>
                <a:schemeClr val="accent1">
                  <a:lumMod val="50000"/>
                </a:schemeClr>
              </a:solidFill>
              <a:latin typeface="Franklin Gothic Medium Cond" panose="020B0606030402020204" pitchFamily="34" charset="0"/>
            </a:endParaRPr>
          </a:p>
        </p:txBody>
      </p:sp>
      <p:pic>
        <p:nvPicPr>
          <p:cNvPr id="8" name="Picture 7">
            <a:extLst>
              <a:ext uri="{FF2B5EF4-FFF2-40B4-BE49-F238E27FC236}">
                <a16:creationId xmlns:a16="http://schemas.microsoft.com/office/drawing/2014/main" id="{2C78329C-6B86-4814-A7A9-CA65FE479CD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3798" y="2698376"/>
            <a:ext cx="3282810" cy="1839109"/>
          </a:xfrm>
          <a:prstGeom prst="rect">
            <a:avLst/>
          </a:prstGeom>
        </p:spPr>
      </p:pic>
      <p:pic>
        <p:nvPicPr>
          <p:cNvPr id="6" name="Picture 5">
            <a:extLst>
              <a:ext uri="{FF2B5EF4-FFF2-40B4-BE49-F238E27FC236}">
                <a16:creationId xmlns:a16="http://schemas.microsoft.com/office/drawing/2014/main" id="{71C1F2A6-5E03-4E01-9DCF-A053C027878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3798" y="129857"/>
            <a:ext cx="1120908" cy="563242"/>
          </a:xfrm>
          <a:prstGeom prst="rect">
            <a:avLst/>
          </a:prstGeom>
        </p:spPr>
      </p:pic>
    </p:spTree>
    <p:extLst>
      <p:ext uri="{BB962C8B-B14F-4D97-AF65-F5344CB8AC3E}">
        <p14:creationId xmlns:p14="http://schemas.microsoft.com/office/powerpoint/2010/main" val="39208294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60C9452-9883-4BAD-9F5A-F1616AC27CB9}"/>
              </a:ext>
            </a:extLst>
          </p:cNvPr>
          <p:cNvSpPr txBox="1"/>
          <p:nvPr/>
        </p:nvSpPr>
        <p:spPr>
          <a:xfrm>
            <a:off x="2149327" y="91038"/>
            <a:ext cx="5893717" cy="1138773"/>
          </a:xfrm>
          <a:prstGeom prst="rect">
            <a:avLst/>
          </a:prstGeom>
          <a:noFill/>
        </p:spPr>
        <p:txBody>
          <a:bodyPr wrap="square" rtlCol="0">
            <a:spAutoFit/>
          </a:bodyPr>
          <a:lstStyle/>
          <a:p>
            <a:r>
              <a:rPr lang="en-US" sz="3600" dirty="0">
                <a:solidFill>
                  <a:schemeClr val="accent1">
                    <a:lumMod val="50000"/>
                  </a:schemeClr>
                </a:solidFill>
                <a:latin typeface="Bodoni MT Black" panose="02070A03080606020203" pitchFamily="18" charset="0"/>
              </a:rPr>
              <a:t>               </a:t>
            </a:r>
            <a:r>
              <a:rPr lang="en-US" sz="3600" b="1" dirty="0">
                <a:solidFill>
                  <a:schemeClr val="accent1">
                    <a:lumMod val="50000"/>
                  </a:schemeClr>
                </a:solidFill>
                <a:latin typeface="Rockwell Extra Bold" panose="02060903040505020403" pitchFamily="18" charset="0"/>
              </a:rPr>
              <a:t>CONTACTS</a:t>
            </a:r>
            <a:r>
              <a:rPr lang="en-US" sz="3600" dirty="0">
                <a:solidFill>
                  <a:schemeClr val="accent1">
                    <a:lumMod val="50000"/>
                  </a:schemeClr>
                </a:solidFill>
                <a:latin typeface="Rockwell Extra Bold" panose="02060903040505020403" pitchFamily="18" charset="0"/>
              </a:rPr>
              <a:t>   </a:t>
            </a:r>
            <a:r>
              <a:rPr lang="en-US" sz="3600" dirty="0">
                <a:solidFill>
                  <a:schemeClr val="accent1">
                    <a:lumMod val="50000"/>
                  </a:schemeClr>
                </a:solidFill>
                <a:latin typeface="Bodoni MT Black" panose="02070A03080606020203" pitchFamily="18" charset="0"/>
              </a:rPr>
              <a:t> </a:t>
            </a:r>
          </a:p>
          <a:p>
            <a:r>
              <a:rPr lang="en-US" sz="3200" dirty="0">
                <a:solidFill>
                  <a:schemeClr val="accent1">
                    <a:lumMod val="50000"/>
                  </a:schemeClr>
                </a:solidFill>
                <a:latin typeface="Bodoni MT Black" panose="02070A03080606020203" pitchFamily="18" charset="0"/>
              </a:rPr>
              <a:t>               </a:t>
            </a:r>
            <a:r>
              <a:rPr lang="en-US" sz="3200" dirty="0">
                <a:solidFill>
                  <a:schemeClr val="accent1">
                    <a:lumMod val="50000"/>
                  </a:schemeClr>
                </a:solidFill>
                <a:latin typeface="Bauhaus 93" panose="04030905020B02020C02" pitchFamily="82" charset="0"/>
              </a:rPr>
              <a:t>Get in touch with us</a:t>
            </a:r>
          </a:p>
        </p:txBody>
      </p:sp>
      <p:sp>
        <p:nvSpPr>
          <p:cNvPr id="74" name="Rectangle 73">
            <a:extLst>
              <a:ext uri="{FF2B5EF4-FFF2-40B4-BE49-F238E27FC236}">
                <a16:creationId xmlns:a16="http://schemas.microsoft.com/office/drawing/2014/main" id="{DA790ADC-EE2C-4D15-9CEE-72980F0CF9AB}"/>
              </a:ext>
            </a:extLst>
          </p:cNvPr>
          <p:cNvSpPr/>
          <p:nvPr/>
        </p:nvSpPr>
        <p:spPr>
          <a:xfrm>
            <a:off x="1118208" y="5091943"/>
            <a:ext cx="293670" cy="307777"/>
          </a:xfrm>
          <a:prstGeom prst="rect">
            <a:avLst/>
          </a:prstGeom>
        </p:spPr>
        <p:txBody>
          <a:bodyPr wrap="none">
            <a:spAutoFit/>
          </a:bodyPr>
          <a:lstStyle/>
          <a:p>
            <a:r>
              <a:rPr lang="en-US" sz="1400" dirty="0">
                <a:solidFill>
                  <a:prstClr val="black"/>
                </a:solidFill>
              </a:rPr>
              <a:t>  </a:t>
            </a:r>
            <a:endParaRPr lang="en-US" sz="1400" dirty="0"/>
          </a:p>
        </p:txBody>
      </p:sp>
      <p:sp>
        <p:nvSpPr>
          <p:cNvPr id="76" name="Oval 75">
            <a:extLst>
              <a:ext uri="{FF2B5EF4-FFF2-40B4-BE49-F238E27FC236}">
                <a16:creationId xmlns:a16="http://schemas.microsoft.com/office/drawing/2014/main" id="{6E22D305-2E6E-4C2D-B508-7379A118EC6E}"/>
              </a:ext>
            </a:extLst>
          </p:cNvPr>
          <p:cNvSpPr/>
          <p:nvPr/>
        </p:nvSpPr>
        <p:spPr>
          <a:xfrm>
            <a:off x="1365260" y="2213726"/>
            <a:ext cx="331694" cy="340654"/>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7" name="Graphic 76" descr="User">
            <a:extLst>
              <a:ext uri="{FF2B5EF4-FFF2-40B4-BE49-F238E27FC236}">
                <a16:creationId xmlns:a16="http://schemas.microsoft.com/office/drawing/2014/main" id="{4C7923CF-E56D-46D2-A428-25E3493EE54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419023" y="2254155"/>
            <a:ext cx="211775" cy="211775"/>
          </a:xfrm>
          <a:prstGeom prst="rect">
            <a:avLst/>
          </a:prstGeom>
        </p:spPr>
      </p:pic>
      <p:sp>
        <p:nvSpPr>
          <p:cNvPr id="78" name="Oval 77">
            <a:extLst>
              <a:ext uri="{FF2B5EF4-FFF2-40B4-BE49-F238E27FC236}">
                <a16:creationId xmlns:a16="http://schemas.microsoft.com/office/drawing/2014/main" id="{E1111031-2545-4B73-8C54-0DD7D56DFBAC}"/>
              </a:ext>
            </a:extLst>
          </p:cNvPr>
          <p:cNvSpPr/>
          <p:nvPr/>
        </p:nvSpPr>
        <p:spPr>
          <a:xfrm>
            <a:off x="1365260" y="2618249"/>
            <a:ext cx="331694" cy="340654"/>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9" name="Graphic 78" descr="Receiver">
            <a:extLst>
              <a:ext uri="{FF2B5EF4-FFF2-40B4-BE49-F238E27FC236}">
                <a16:creationId xmlns:a16="http://schemas.microsoft.com/office/drawing/2014/main" id="{17438DBE-56AB-43EE-8469-378B154AB11E}"/>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435289" y="2688043"/>
            <a:ext cx="201705" cy="201705"/>
          </a:xfrm>
          <a:prstGeom prst="rect">
            <a:avLst/>
          </a:prstGeom>
        </p:spPr>
      </p:pic>
      <p:sp>
        <p:nvSpPr>
          <p:cNvPr id="80" name="Oval 79">
            <a:extLst>
              <a:ext uri="{FF2B5EF4-FFF2-40B4-BE49-F238E27FC236}">
                <a16:creationId xmlns:a16="http://schemas.microsoft.com/office/drawing/2014/main" id="{8A51F49B-C4EF-43E9-9F4A-BBBA6D6252DD}"/>
              </a:ext>
            </a:extLst>
          </p:cNvPr>
          <p:cNvSpPr/>
          <p:nvPr/>
        </p:nvSpPr>
        <p:spPr>
          <a:xfrm>
            <a:off x="1344706" y="3041045"/>
            <a:ext cx="331694" cy="340654"/>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1" name="Graphic 80" descr="Open envelope">
            <a:extLst>
              <a:ext uri="{FF2B5EF4-FFF2-40B4-BE49-F238E27FC236}">
                <a16:creationId xmlns:a16="http://schemas.microsoft.com/office/drawing/2014/main" id="{B2AABBF9-3B83-4855-85ED-46573B47306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416046" y="3106547"/>
            <a:ext cx="189993" cy="189993"/>
          </a:xfrm>
          <a:prstGeom prst="rect">
            <a:avLst/>
          </a:prstGeom>
        </p:spPr>
      </p:pic>
      <p:sp>
        <p:nvSpPr>
          <p:cNvPr id="90" name="Oval 89">
            <a:extLst>
              <a:ext uri="{FF2B5EF4-FFF2-40B4-BE49-F238E27FC236}">
                <a16:creationId xmlns:a16="http://schemas.microsoft.com/office/drawing/2014/main" id="{DA2EB39E-3B9F-4539-A7DC-CB9A2034C879}"/>
              </a:ext>
            </a:extLst>
          </p:cNvPr>
          <p:cNvSpPr/>
          <p:nvPr/>
        </p:nvSpPr>
        <p:spPr>
          <a:xfrm>
            <a:off x="7090976" y="2005235"/>
            <a:ext cx="296885" cy="24750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1" name="Graphic 90" descr="Bank">
            <a:extLst>
              <a:ext uri="{FF2B5EF4-FFF2-40B4-BE49-F238E27FC236}">
                <a16:creationId xmlns:a16="http://schemas.microsoft.com/office/drawing/2014/main" id="{20A38E67-C8C3-4A88-98A8-2C5345D0C1E6}"/>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7137327" y="2012527"/>
            <a:ext cx="216682" cy="216682"/>
          </a:xfrm>
          <a:prstGeom prst="rect">
            <a:avLst/>
          </a:prstGeom>
        </p:spPr>
      </p:pic>
      <p:sp>
        <p:nvSpPr>
          <p:cNvPr id="92" name="Oval 91">
            <a:extLst>
              <a:ext uri="{FF2B5EF4-FFF2-40B4-BE49-F238E27FC236}">
                <a16:creationId xmlns:a16="http://schemas.microsoft.com/office/drawing/2014/main" id="{0C6DB8F1-4FA5-441D-BE97-9A181D9F9E90}"/>
              </a:ext>
            </a:extLst>
          </p:cNvPr>
          <p:cNvSpPr/>
          <p:nvPr/>
        </p:nvSpPr>
        <p:spPr>
          <a:xfrm>
            <a:off x="7078021" y="2390433"/>
            <a:ext cx="296885" cy="24750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Oval 92">
            <a:extLst>
              <a:ext uri="{FF2B5EF4-FFF2-40B4-BE49-F238E27FC236}">
                <a16:creationId xmlns:a16="http://schemas.microsoft.com/office/drawing/2014/main" id="{9BCA1E49-8B92-4A6D-8A8E-6416E831677F}"/>
              </a:ext>
            </a:extLst>
          </p:cNvPr>
          <p:cNvSpPr/>
          <p:nvPr/>
        </p:nvSpPr>
        <p:spPr>
          <a:xfrm>
            <a:off x="7085538" y="2703558"/>
            <a:ext cx="296885" cy="24750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Oval 93">
            <a:extLst>
              <a:ext uri="{FF2B5EF4-FFF2-40B4-BE49-F238E27FC236}">
                <a16:creationId xmlns:a16="http://schemas.microsoft.com/office/drawing/2014/main" id="{84DD2B7F-1D7F-4E48-89B9-CB0636B5ED17}"/>
              </a:ext>
            </a:extLst>
          </p:cNvPr>
          <p:cNvSpPr/>
          <p:nvPr/>
        </p:nvSpPr>
        <p:spPr>
          <a:xfrm>
            <a:off x="7085537" y="2982794"/>
            <a:ext cx="296885" cy="24750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Oval 94">
            <a:extLst>
              <a:ext uri="{FF2B5EF4-FFF2-40B4-BE49-F238E27FC236}">
                <a16:creationId xmlns:a16="http://schemas.microsoft.com/office/drawing/2014/main" id="{49559D0B-EE2C-4C97-B85F-D205BE5969AF}"/>
              </a:ext>
            </a:extLst>
          </p:cNvPr>
          <p:cNvSpPr/>
          <p:nvPr/>
        </p:nvSpPr>
        <p:spPr>
          <a:xfrm>
            <a:off x="7085537" y="3249648"/>
            <a:ext cx="296885" cy="24750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6" name="Graphic 95" descr="Marker">
            <a:extLst>
              <a:ext uri="{FF2B5EF4-FFF2-40B4-BE49-F238E27FC236}">
                <a16:creationId xmlns:a16="http://schemas.microsoft.com/office/drawing/2014/main" id="{D545BB9D-A238-4357-8110-5F59EA55A072}"/>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7085538" y="2374460"/>
            <a:ext cx="289368" cy="289368"/>
          </a:xfrm>
          <a:prstGeom prst="rect">
            <a:avLst/>
          </a:prstGeom>
        </p:spPr>
      </p:pic>
      <p:pic>
        <p:nvPicPr>
          <p:cNvPr id="97" name="Graphic 96" descr="Telephone">
            <a:extLst>
              <a:ext uri="{FF2B5EF4-FFF2-40B4-BE49-F238E27FC236}">
                <a16:creationId xmlns:a16="http://schemas.microsoft.com/office/drawing/2014/main" id="{98E7DFA6-2155-409B-8AFF-4370DE898C8F}"/>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7115428" y="2688043"/>
            <a:ext cx="240574" cy="240574"/>
          </a:xfrm>
          <a:prstGeom prst="rect">
            <a:avLst/>
          </a:prstGeom>
        </p:spPr>
      </p:pic>
      <p:pic>
        <p:nvPicPr>
          <p:cNvPr id="98" name="Graphic 97" descr="Open envelope">
            <a:extLst>
              <a:ext uri="{FF2B5EF4-FFF2-40B4-BE49-F238E27FC236}">
                <a16:creationId xmlns:a16="http://schemas.microsoft.com/office/drawing/2014/main" id="{BEAAE9DC-746B-40C8-9C37-6EF46B097A26}"/>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7137327" y="2995927"/>
            <a:ext cx="185092" cy="185092"/>
          </a:xfrm>
          <a:prstGeom prst="rect">
            <a:avLst/>
          </a:prstGeom>
        </p:spPr>
      </p:pic>
      <p:pic>
        <p:nvPicPr>
          <p:cNvPr id="99" name="Graphic 98" descr="Open book">
            <a:extLst>
              <a:ext uri="{FF2B5EF4-FFF2-40B4-BE49-F238E27FC236}">
                <a16:creationId xmlns:a16="http://schemas.microsoft.com/office/drawing/2014/main" id="{20731B16-ABD0-4C58-8AB8-878E6B0E9229}"/>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7145141" y="3298345"/>
            <a:ext cx="162643" cy="162643"/>
          </a:xfrm>
          <a:prstGeom prst="rect">
            <a:avLst/>
          </a:prstGeom>
        </p:spPr>
      </p:pic>
      <p:sp>
        <p:nvSpPr>
          <p:cNvPr id="102" name="Rectangle 101">
            <a:extLst>
              <a:ext uri="{FF2B5EF4-FFF2-40B4-BE49-F238E27FC236}">
                <a16:creationId xmlns:a16="http://schemas.microsoft.com/office/drawing/2014/main" id="{C3A89AC0-A580-4B5B-BA2E-1B5FA2F6EA28}"/>
              </a:ext>
            </a:extLst>
          </p:cNvPr>
          <p:cNvSpPr/>
          <p:nvPr/>
        </p:nvSpPr>
        <p:spPr>
          <a:xfrm>
            <a:off x="7509490" y="4550822"/>
            <a:ext cx="2710275" cy="738664"/>
          </a:xfrm>
          <a:prstGeom prst="rect">
            <a:avLst/>
          </a:prstGeom>
        </p:spPr>
        <p:txBody>
          <a:bodyPr wrap="square">
            <a:spAutoFit/>
          </a:bodyPr>
          <a:lstStyle/>
          <a:p>
            <a:r>
              <a:rPr lang="en-US" sz="1400" b="1" dirty="0">
                <a:latin typeface="Franklin Gothic Medium Cond" panose="020B0606030402020204" pitchFamily="34" charset="0"/>
              </a:rPr>
              <a:t>Factory Office</a:t>
            </a:r>
          </a:p>
          <a:p>
            <a:r>
              <a:rPr lang="en-US" sz="1400" dirty="0">
                <a:latin typeface="Franklin Gothic Medium Cond" panose="020B0606030402020204" pitchFamily="34" charset="0"/>
              </a:rPr>
              <a:t>Baraider Chala, Sreepur, Gazipur, </a:t>
            </a:r>
          </a:p>
          <a:p>
            <a:r>
              <a:rPr lang="en-US" sz="1400" dirty="0">
                <a:latin typeface="Franklin Gothic Medium Cond" panose="020B0606030402020204" pitchFamily="34" charset="0"/>
              </a:rPr>
              <a:t>Bangladesh.</a:t>
            </a:r>
          </a:p>
        </p:txBody>
      </p:sp>
      <p:sp>
        <p:nvSpPr>
          <p:cNvPr id="103" name="Oval 102">
            <a:extLst>
              <a:ext uri="{FF2B5EF4-FFF2-40B4-BE49-F238E27FC236}">
                <a16:creationId xmlns:a16="http://schemas.microsoft.com/office/drawing/2014/main" id="{56BAEB13-820E-4EFA-90F8-B8A6CAF1B22A}"/>
              </a:ext>
            </a:extLst>
          </p:cNvPr>
          <p:cNvSpPr/>
          <p:nvPr/>
        </p:nvSpPr>
        <p:spPr>
          <a:xfrm>
            <a:off x="7084027" y="5605304"/>
            <a:ext cx="304263" cy="317849"/>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Oval 103">
            <a:extLst>
              <a:ext uri="{FF2B5EF4-FFF2-40B4-BE49-F238E27FC236}">
                <a16:creationId xmlns:a16="http://schemas.microsoft.com/office/drawing/2014/main" id="{A04A481E-4131-4A6F-8103-489022178136}"/>
              </a:ext>
            </a:extLst>
          </p:cNvPr>
          <p:cNvSpPr/>
          <p:nvPr/>
        </p:nvSpPr>
        <p:spPr>
          <a:xfrm>
            <a:off x="7085537" y="6010759"/>
            <a:ext cx="331694" cy="340654"/>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Oval 104">
            <a:extLst>
              <a:ext uri="{FF2B5EF4-FFF2-40B4-BE49-F238E27FC236}">
                <a16:creationId xmlns:a16="http://schemas.microsoft.com/office/drawing/2014/main" id="{1D4C84F0-AF10-4660-BB0D-DEBECCA12D85}"/>
              </a:ext>
            </a:extLst>
          </p:cNvPr>
          <p:cNvSpPr/>
          <p:nvPr/>
        </p:nvSpPr>
        <p:spPr>
          <a:xfrm>
            <a:off x="7072627" y="4953723"/>
            <a:ext cx="309795" cy="340654"/>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Oval 105">
            <a:extLst>
              <a:ext uri="{FF2B5EF4-FFF2-40B4-BE49-F238E27FC236}">
                <a16:creationId xmlns:a16="http://schemas.microsoft.com/office/drawing/2014/main" id="{31F82386-ECA3-439E-B9DC-65E850BF0695}"/>
              </a:ext>
            </a:extLst>
          </p:cNvPr>
          <p:cNvSpPr/>
          <p:nvPr/>
        </p:nvSpPr>
        <p:spPr>
          <a:xfrm>
            <a:off x="7068132" y="4557577"/>
            <a:ext cx="331694" cy="340654"/>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7" name="Graphic 106" descr="Building">
            <a:extLst>
              <a:ext uri="{FF2B5EF4-FFF2-40B4-BE49-F238E27FC236}">
                <a16:creationId xmlns:a16="http://schemas.microsoft.com/office/drawing/2014/main" id="{7033290F-F593-408C-A0AC-DE53D6EB221C}"/>
              </a:ext>
            </a:extLst>
          </p:cNvPr>
          <p:cNvPicPr>
            <a:picLocks noChangeAspect="1"/>
          </p:cNvPicPr>
          <p:nvPr/>
        </p:nvPicPr>
        <p:blipFill>
          <a:blip r:embed="rId16">
            <a:extLst>
              <a:ext uri="{28A0092B-C50C-407E-A947-70E740481C1C}">
                <a14:useLocalDpi xmlns:a14="http://schemas.microsoft.com/office/drawing/2010/main" val="0"/>
              </a:ext>
              <a:ext uri="{96DAC541-7B7A-43D3-8B79-37D633B846F1}">
                <asvg:svgBlip xmlns:asvg="http://schemas.microsoft.com/office/drawing/2016/SVG/main" r:embed="rId17"/>
              </a:ext>
            </a:extLst>
          </a:blip>
          <a:stretch>
            <a:fillRect/>
          </a:stretch>
        </p:blipFill>
        <p:spPr>
          <a:xfrm>
            <a:off x="7151235" y="5673649"/>
            <a:ext cx="181157" cy="181157"/>
          </a:xfrm>
          <a:prstGeom prst="rect">
            <a:avLst/>
          </a:prstGeom>
        </p:spPr>
      </p:pic>
      <p:pic>
        <p:nvPicPr>
          <p:cNvPr id="108" name="Graphic 107" descr="Marker">
            <a:extLst>
              <a:ext uri="{FF2B5EF4-FFF2-40B4-BE49-F238E27FC236}">
                <a16:creationId xmlns:a16="http://schemas.microsoft.com/office/drawing/2014/main" id="{C18A6F89-4AAE-4837-A26E-CD7DF1DC16BB}"/>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7115428" y="6050835"/>
            <a:ext cx="278343" cy="278343"/>
          </a:xfrm>
          <a:prstGeom prst="rect">
            <a:avLst/>
          </a:prstGeom>
        </p:spPr>
      </p:pic>
      <p:pic>
        <p:nvPicPr>
          <p:cNvPr id="109" name="Graphic 108" descr="Factory">
            <a:extLst>
              <a:ext uri="{FF2B5EF4-FFF2-40B4-BE49-F238E27FC236}">
                <a16:creationId xmlns:a16="http://schemas.microsoft.com/office/drawing/2014/main" id="{31D0D3DA-B77A-4D5C-B773-44D5E11B6248}"/>
              </a:ext>
            </a:extLst>
          </p:cNvPr>
          <p:cNvPicPr>
            <a:picLocks noChangeAspect="1"/>
          </p:cNvPicPr>
          <p:nvPr/>
        </p:nvPicPr>
        <p:blipFill>
          <a:blip r:embed="rId18">
            <a:extLst>
              <a:ext uri="{28A0092B-C50C-407E-A947-70E740481C1C}">
                <a14:useLocalDpi xmlns:a14="http://schemas.microsoft.com/office/drawing/2010/main" val="0"/>
              </a:ext>
              <a:ext uri="{96DAC541-7B7A-43D3-8B79-37D633B846F1}">
                <asvg:svgBlip xmlns:asvg="http://schemas.microsoft.com/office/drawing/2016/SVG/main" r:embed="rId19"/>
              </a:ext>
            </a:extLst>
          </a:blip>
          <a:stretch>
            <a:fillRect/>
          </a:stretch>
        </p:blipFill>
        <p:spPr>
          <a:xfrm>
            <a:off x="7085860" y="4550822"/>
            <a:ext cx="311909" cy="311909"/>
          </a:xfrm>
          <a:prstGeom prst="rect">
            <a:avLst/>
          </a:prstGeom>
        </p:spPr>
      </p:pic>
      <p:pic>
        <p:nvPicPr>
          <p:cNvPr id="110" name="Graphic 109" descr="Marker">
            <a:extLst>
              <a:ext uri="{FF2B5EF4-FFF2-40B4-BE49-F238E27FC236}">
                <a16:creationId xmlns:a16="http://schemas.microsoft.com/office/drawing/2014/main" id="{97743FAA-8EFD-46A4-8C80-1EE8A94690A0}"/>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7104299" y="5020639"/>
            <a:ext cx="258598" cy="258598"/>
          </a:xfrm>
          <a:prstGeom prst="rect">
            <a:avLst/>
          </a:prstGeom>
        </p:spPr>
      </p:pic>
      <p:sp>
        <p:nvSpPr>
          <p:cNvPr id="3" name="TextBox 2">
            <a:extLst>
              <a:ext uri="{FF2B5EF4-FFF2-40B4-BE49-F238E27FC236}">
                <a16:creationId xmlns:a16="http://schemas.microsoft.com/office/drawing/2014/main" id="{3AD4822A-B166-45DC-8F17-D4B8989C20AB}"/>
              </a:ext>
            </a:extLst>
          </p:cNvPr>
          <p:cNvSpPr txBox="1"/>
          <p:nvPr/>
        </p:nvSpPr>
        <p:spPr>
          <a:xfrm>
            <a:off x="1705116" y="2191556"/>
            <a:ext cx="3028249" cy="1169551"/>
          </a:xfrm>
          <a:prstGeom prst="rect">
            <a:avLst/>
          </a:prstGeom>
          <a:noFill/>
        </p:spPr>
        <p:txBody>
          <a:bodyPr wrap="square" rtlCol="0">
            <a:spAutoFit/>
          </a:bodyPr>
          <a:lstStyle/>
          <a:p>
            <a:r>
              <a:rPr lang="en-US" sz="1400" dirty="0">
                <a:latin typeface="Franklin Gothic Medium Cond" panose="020B0606030402020204" pitchFamily="34" charset="0"/>
              </a:rPr>
              <a:t>Name: </a:t>
            </a:r>
            <a:r>
              <a:rPr lang="en-US" sz="1400" b="1" dirty="0">
                <a:latin typeface="Franklin Gothic Medium Cond" panose="020B0606030402020204" pitchFamily="34" charset="0"/>
              </a:rPr>
              <a:t>Golam Mostofa (</a:t>
            </a:r>
            <a:r>
              <a:rPr lang="en-US" sz="1400" dirty="0">
                <a:latin typeface="Franklin Gothic Medium Cond" panose="020B0606030402020204" pitchFamily="34" charset="0"/>
              </a:rPr>
              <a:t>Managing Director)</a:t>
            </a:r>
          </a:p>
          <a:p>
            <a:endParaRPr lang="en-US" sz="1400" dirty="0">
              <a:latin typeface="Franklin Gothic Medium Cond" panose="020B0606030402020204" pitchFamily="34" charset="0"/>
            </a:endParaRPr>
          </a:p>
          <a:p>
            <a:r>
              <a:rPr lang="en-US" sz="1400" dirty="0">
                <a:latin typeface="Franklin Gothic Medium Cond" panose="020B0606030402020204" pitchFamily="34" charset="0"/>
              </a:rPr>
              <a:t>Cell : </a:t>
            </a:r>
            <a:r>
              <a:rPr lang="en-US" sz="1400" b="1" dirty="0">
                <a:latin typeface="Franklin Gothic Medium Cond" panose="020B0606030402020204" pitchFamily="34" charset="0"/>
              </a:rPr>
              <a:t>+880 1929913111</a:t>
            </a:r>
          </a:p>
          <a:p>
            <a:endParaRPr lang="en-US" sz="1400" dirty="0">
              <a:latin typeface="Franklin Gothic Medium Cond" panose="020B0606030402020204" pitchFamily="34" charset="0"/>
            </a:endParaRPr>
          </a:p>
          <a:p>
            <a:r>
              <a:rPr lang="en-US" sz="1400" dirty="0">
                <a:latin typeface="Franklin Gothic Medium Cond" panose="020B0606030402020204" pitchFamily="34" charset="0"/>
              </a:rPr>
              <a:t>E-mail: </a:t>
            </a:r>
            <a:r>
              <a:rPr lang="en-US" sz="1400" b="1" dirty="0">
                <a:latin typeface="Franklin Gothic Medium Cond" panose="020B0606030402020204" pitchFamily="34" charset="0"/>
              </a:rPr>
              <a:t>mostofa@mnrgroupbd.com</a:t>
            </a:r>
          </a:p>
        </p:txBody>
      </p:sp>
      <p:sp>
        <p:nvSpPr>
          <p:cNvPr id="6" name="TextBox 5">
            <a:extLst>
              <a:ext uri="{FF2B5EF4-FFF2-40B4-BE49-F238E27FC236}">
                <a16:creationId xmlns:a16="http://schemas.microsoft.com/office/drawing/2014/main" id="{181173CC-12AC-4745-9219-9D7125E11398}"/>
              </a:ext>
            </a:extLst>
          </p:cNvPr>
          <p:cNvSpPr txBox="1"/>
          <p:nvPr/>
        </p:nvSpPr>
        <p:spPr>
          <a:xfrm>
            <a:off x="7345439" y="1935017"/>
            <a:ext cx="4595680" cy="1600438"/>
          </a:xfrm>
          <a:prstGeom prst="rect">
            <a:avLst/>
          </a:prstGeom>
          <a:noFill/>
        </p:spPr>
        <p:txBody>
          <a:bodyPr wrap="square" rtlCol="0">
            <a:spAutoFit/>
          </a:bodyPr>
          <a:lstStyle/>
          <a:p>
            <a:r>
              <a:rPr lang="en-US" sz="1400" b="1" dirty="0">
                <a:latin typeface="Franklin Gothic Medium Cond" panose="020B0606030402020204" pitchFamily="34" charset="0"/>
              </a:rPr>
              <a:t>Bank Details </a:t>
            </a:r>
          </a:p>
          <a:p>
            <a:endParaRPr lang="en-US" sz="1400" dirty="0">
              <a:latin typeface="Franklin Gothic Medium Cond" panose="020B0606030402020204" pitchFamily="34" charset="0"/>
            </a:endParaRPr>
          </a:p>
          <a:p>
            <a:r>
              <a:rPr lang="en-US" sz="1400" dirty="0">
                <a:latin typeface="Franklin Gothic Medium Cond" panose="020B0606030402020204" pitchFamily="34" charset="0"/>
              </a:rPr>
              <a:t>Mercantile Bank Ltd. </a:t>
            </a:r>
          </a:p>
          <a:p>
            <a:r>
              <a:rPr lang="en-US" sz="1400" dirty="0">
                <a:latin typeface="Franklin Gothic Medium Cond" panose="020B0606030402020204" pitchFamily="34" charset="0"/>
              </a:rPr>
              <a:t>Gulshan Branch,106 Gulshan Avenue. Dhaka 1212, Bangladesh. </a:t>
            </a:r>
          </a:p>
          <a:p>
            <a:r>
              <a:rPr lang="en-US" sz="1400" dirty="0">
                <a:latin typeface="Franklin Gothic Medium Cond" panose="020B0606030402020204" pitchFamily="34" charset="0"/>
              </a:rPr>
              <a:t>Phone #+880-028835276</a:t>
            </a:r>
          </a:p>
          <a:p>
            <a:r>
              <a:rPr lang="en-US" sz="1400" dirty="0">
                <a:latin typeface="Franklin Gothic Medium Cond" panose="020B0606030402020204" pitchFamily="34" charset="0"/>
              </a:rPr>
              <a:t>Fax # +880-02-8835614. </a:t>
            </a:r>
          </a:p>
          <a:p>
            <a:r>
              <a:rPr lang="en-US" sz="1400" dirty="0">
                <a:latin typeface="Franklin Gothic Medium Cond" panose="020B0606030402020204" pitchFamily="34" charset="0"/>
              </a:rPr>
              <a:t>SWIFT: MBLBBDDH019</a:t>
            </a:r>
          </a:p>
        </p:txBody>
      </p:sp>
      <p:sp>
        <p:nvSpPr>
          <p:cNvPr id="7" name="TextBox 6">
            <a:extLst>
              <a:ext uri="{FF2B5EF4-FFF2-40B4-BE49-F238E27FC236}">
                <a16:creationId xmlns:a16="http://schemas.microsoft.com/office/drawing/2014/main" id="{82CDC511-25EE-4AA7-8114-CF0B5A81F63D}"/>
              </a:ext>
            </a:extLst>
          </p:cNvPr>
          <p:cNvSpPr txBox="1"/>
          <p:nvPr/>
        </p:nvSpPr>
        <p:spPr>
          <a:xfrm>
            <a:off x="7509490" y="5641427"/>
            <a:ext cx="3693725" cy="738664"/>
          </a:xfrm>
          <a:prstGeom prst="rect">
            <a:avLst/>
          </a:prstGeom>
          <a:noFill/>
        </p:spPr>
        <p:txBody>
          <a:bodyPr wrap="square" rtlCol="0">
            <a:spAutoFit/>
          </a:bodyPr>
          <a:lstStyle/>
          <a:p>
            <a:r>
              <a:rPr lang="en-US" sz="1400" b="1" dirty="0">
                <a:latin typeface="Franklin Gothic Medium Cond" panose="020B0606030402020204" pitchFamily="34" charset="0"/>
              </a:rPr>
              <a:t>Corporate Office </a:t>
            </a:r>
          </a:p>
          <a:p>
            <a:r>
              <a:rPr lang="en-US" sz="1400" dirty="0">
                <a:latin typeface="Franklin Gothic Medium Cond" panose="020B0606030402020204" pitchFamily="34" charset="0"/>
              </a:rPr>
              <a:t>House :488 (1st &amp; 2nd Floor),Road : 8, Baridhara DOHS ,Dhaka-1206.</a:t>
            </a:r>
          </a:p>
        </p:txBody>
      </p:sp>
      <p:pic>
        <p:nvPicPr>
          <p:cNvPr id="33" name="Picture 32">
            <a:extLst>
              <a:ext uri="{FF2B5EF4-FFF2-40B4-BE49-F238E27FC236}">
                <a16:creationId xmlns:a16="http://schemas.microsoft.com/office/drawing/2014/main" id="{29B2B8B8-ED76-4B69-9F32-5338A9BF96FD}"/>
              </a:ext>
            </a:extLst>
          </p:cNvPr>
          <p:cNvPicPr>
            <a:picLocks noChangeAspect="1"/>
          </p:cNvPicPr>
          <p:nvPr/>
        </p:nvPicPr>
        <p:blipFill>
          <a:blip r:embed="rId20">
            <a:extLst>
              <a:ext uri="{28A0092B-C50C-407E-A947-70E740481C1C}">
                <a14:useLocalDpi xmlns:a14="http://schemas.microsoft.com/office/drawing/2010/main" val="0"/>
              </a:ext>
            </a:extLst>
          </a:blip>
          <a:stretch>
            <a:fillRect/>
          </a:stretch>
        </p:blipFill>
        <p:spPr>
          <a:xfrm>
            <a:off x="223798" y="129857"/>
            <a:ext cx="1120908" cy="563242"/>
          </a:xfrm>
          <a:prstGeom prst="rect">
            <a:avLst/>
          </a:prstGeom>
        </p:spPr>
      </p:pic>
      <p:sp>
        <p:nvSpPr>
          <p:cNvPr id="4" name="TextBox 3">
            <a:extLst>
              <a:ext uri="{FF2B5EF4-FFF2-40B4-BE49-F238E27FC236}">
                <a16:creationId xmlns:a16="http://schemas.microsoft.com/office/drawing/2014/main" id="{95829A12-6250-49DC-9FCA-9E160B274EC0}"/>
              </a:ext>
            </a:extLst>
          </p:cNvPr>
          <p:cNvSpPr txBox="1"/>
          <p:nvPr/>
        </p:nvSpPr>
        <p:spPr>
          <a:xfrm>
            <a:off x="1705116" y="4300008"/>
            <a:ext cx="3693458" cy="1600438"/>
          </a:xfrm>
          <a:prstGeom prst="rect">
            <a:avLst/>
          </a:prstGeom>
          <a:noFill/>
        </p:spPr>
        <p:txBody>
          <a:bodyPr wrap="square" rtlCol="0">
            <a:spAutoFit/>
          </a:bodyPr>
          <a:lstStyle/>
          <a:p>
            <a:r>
              <a:rPr lang="en-US" sz="1400" dirty="0">
                <a:latin typeface="Franklin Gothic Medium" panose="020B0603020102020204" pitchFamily="34" charset="0"/>
              </a:rPr>
              <a:t>Name: </a:t>
            </a:r>
            <a:r>
              <a:rPr lang="en-US" sz="1400" b="1" dirty="0">
                <a:latin typeface="Franklin Gothic Medium" panose="020B0603020102020204" pitchFamily="34" charset="0"/>
              </a:rPr>
              <a:t>Md . Rafiqul Islam</a:t>
            </a:r>
          </a:p>
          <a:p>
            <a:r>
              <a:rPr lang="en-US" sz="1400" dirty="0">
                <a:latin typeface="Franklin Gothic Medium" panose="020B0603020102020204" pitchFamily="34" charset="0"/>
              </a:rPr>
              <a:t>           General Manager </a:t>
            </a:r>
          </a:p>
          <a:p>
            <a:r>
              <a:rPr lang="en-US" sz="1400" dirty="0">
                <a:latin typeface="Franklin Gothic Medium" panose="020B0603020102020204" pitchFamily="34" charset="0"/>
              </a:rPr>
              <a:t>(Marketing &amp; Merchandising)</a:t>
            </a:r>
          </a:p>
          <a:p>
            <a:endParaRPr lang="en-US" sz="1400" dirty="0">
              <a:latin typeface="Franklin Gothic Medium" panose="020B0603020102020204" pitchFamily="34" charset="0"/>
            </a:endParaRPr>
          </a:p>
          <a:p>
            <a:r>
              <a:rPr lang="en-US" sz="1400" dirty="0">
                <a:latin typeface="Franklin Gothic Medium" panose="020B0603020102020204" pitchFamily="34" charset="0"/>
              </a:rPr>
              <a:t>Cell : </a:t>
            </a:r>
            <a:r>
              <a:rPr lang="en-US" sz="1400" b="1" dirty="0">
                <a:latin typeface="Franklin Gothic Medium" panose="020B0603020102020204" pitchFamily="34" charset="0"/>
              </a:rPr>
              <a:t>+880 1929913150</a:t>
            </a:r>
          </a:p>
          <a:p>
            <a:endParaRPr lang="en-US" sz="1400" b="1" dirty="0">
              <a:latin typeface="Franklin Gothic Medium" panose="020B0603020102020204" pitchFamily="34" charset="0"/>
            </a:endParaRPr>
          </a:p>
          <a:p>
            <a:r>
              <a:rPr lang="en-US" sz="1400" dirty="0">
                <a:latin typeface="Franklin Gothic Medium" panose="020B0603020102020204" pitchFamily="34" charset="0"/>
              </a:rPr>
              <a:t>E-mail : </a:t>
            </a:r>
            <a:r>
              <a:rPr lang="en-US" sz="1400" b="1" dirty="0">
                <a:latin typeface="Franklin Gothic Medium" panose="020B0603020102020204" pitchFamily="34" charset="0"/>
              </a:rPr>
              <a:t>rafique@mnrgroupbd.com</a:t>
            </a:r>
          </a:p>
        </p:txBody>
      </p:sp>
      <p:sp>
        <p:nvSpPr>
          <p:cNvPr id="34" name="Oval 33">
            <a:extLst>
              <a:ext uri="{FF2B5EF4-FFF2-40B4-BE49-F238E27FC236}">
                <a16:creationId xmlns:a16="http://schemas.microsoft.com/office/drawing/2014/main" id="{48BAA679-D555-463C-8486-4E3B7513CCF7}"/>
              </a:ext>
            </a:extLst>
          </p:cNvPr>
          <p:cNvSpPr/>
          <p:nvPr/>
        </p:nvSpPr>
        <p:spPr>
          <a:xfrm>
            <a:off x="1344706" y="4259338"/>
            <a:ext cx="331694" cy="340654"/>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a:extLst>
              <a:ext uri="{FF2B5EF4-FFF2-40B4-BE49-F238E27FC236}">
                <a16:creationId xmlns:a16="http://schemas.microsoft.com/office/drawing/2014/main" id="{EC071410-ECA5-4A91-A592-A304428A815A}"/>
              </a:ext>
            </a:extLst>
          </p:cNvPr>
          <p:cNvSpPr/>
          <p:nvPr/>
        </p:nvSpPr>
        <p:spPr>
          <a:xfrm>
            <a:off x="1348267" y="5091943"/>
            <a:ext cx="331694" cy="340654"/>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a:extLst>
              <a:ext uri="{FF2B5EF4-FFF2-40B4-BE49-F238E27FC236}">
                <a16:creationId xmlns:a16="http://schemas.microsoft.com/office/drawing/2014/main" id="{7BFEF471-AAC5-4E82-A341-72A10F921F84}"/>
              </a:ext>
            </a:extLst>
          </p:cNvPr>
          <p:cNvSpPr/>
          <p:nvPr/>
        </p:nvSpPr>
        <p:spPr>
          <a:xfrm>
            <a:off x="1334304" y="5540967"/>
            <a:ext cx="331694" cy="340654"/>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7" name="Graphic 36" descr="User">
            <a:extLst>
              <a:ext uri="{FF2B5EF4-FFF2-40B4-BE49-F238E27FC236}">
                <a16:creationId xmlns:a16="http://schemas.microsoft.com/office/drawing/2014/main" id="{623E081E-A7D7-4C89-874F-32EAF96E0346}"/>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394264" y="4320154"/>
            <a:ext cx="211775" cy="211775"/>
          </a:xfrm>
          <a:prstGeom prst="rect">
            <a:avLst/>
          </a:prstGeom>
        </p:spPr>
      </p:pic>
      <p:pic>
        <p:nvPicPr>
          <p:cNvPr id="38" name="Graphic 37" descr="Receiver">
            <a:extLst>
              <a:ext uri="{FF2B5EF4-FFF2-40B4-BE49-F238E27FC236}">
                <a16:creationId xmlns:a16="http://schemas.microsoft.com/office/drawing/2014/main" id="{65BD969F-EE77-4E98-A2C5-92A3C3F395B3}"/>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426236" y="5161417"/>
            <a:ext cx="201705" cy="201705"/>
          </a:xfrm>
          <a:prstGeom prst="rect">
            <a:avLst/>
          </a:prstGeom>
        </p:spPr>
      </p:pic>
      <p:pic>
        <p:nvPicPr>
          <p:cNvPr id="39" name="Graphic 38" descr="Open envelope">
            <a:extLst>
              <a:ext uri="{FF2B5EF4-FFF2-40B4-BE49-F238E27FC236}">
                <a16:creationId xmlns:a16="http://schemas.microsoft.com/office/drawing/2014/main" id="{57A90C25-4CC2-4C30-86E8-FC0E487FCC61}"/>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407549" y="5592085"/>
            <a:ext cx="189993" cy="189993"/>
          </a:xfrm>
          <a:prstGeom prst="rect">
            <a:avLst/>
          </a:prstGeom>
        </p:spPr>
      </p:pic>
    </p:spTree>
    <p:extLst>
      <p:ext uri="{BB962C8B-B14F-4D97-AF65-F5344CB8AC3E}">
        <p14:creationId xmlns:p14="http://schemas.microsoft.com/office/powerpoint/2010/main" val="6353702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BFCC14CE-A4FB-4D70-9071-29311131E4F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80011" y="1420491"/>
            <a:ext cx="4262717" cy="4262717"/>
          </a:xfrm>
          <a:prstGeom prst="rect">
            <a:avLst/>
          </a:prstGeom>
        </p:spPr>
      </p:pic>
      <p:pic>
        <p:nvPicPr>
          <p:cNvPr id="4" name="Picture 3">
            <a:extLst>
              <a:ext uri="{FF2B5EF4-FFF2-40B4-BE49-F238E27FC236}">
                <a16:creationId xmlns:a16="http://schemas.microsoft.com/office/drawing/2014/main" id="{933E8518-5A7E-471B-9676-974001EA9B8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3798" y="129857"/>
            <a:ext cx="1120908" cy="563242"/>
          </a:xfrm>
          <a:prstGeom prst="rect">
            <a:avLst/>
          </a:prstGeom>
        </p:spPr>
      </p:pic>
    </p:spTree>
    <p:extLst>
      <p:ext uri="{BB962C8B-B14F-4D97-AF65-F5344CB8AC3E}">
        <p14:creationId xmlns:p14="http://schemas.microsoft.com/office/powerpoint/2010/main" val="42911807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6259FE0-F14B-40E5-AD71-33876C938483}"/>
              </a:ext>
            </a:extLst>
          </p:cNvPr>
          <p:cNvSpPr txBox="1"/>
          <p:nvPr/>
        </p:nvSpPr>
        <p:spPr>
          <a:xfrm>
            <a:off x="3906931" y="80146"/>
            <a:ext cx="5210175" cy="646331"/>
          </a:xfrm>
          <a:prstGeom prst="rect">
            <a:avLst/>
          </a:prstGeom>
          <a:noFill/>
        </p:spPr>
        <p:txBody>
          <a:bodyPr wrap="square" rtlCol="0">
            <a:spAutoFit/>
          </a:bodyPr>
          <a:lstStyle/>
          <a:p>
            <a:r>
              <a:rPr lang="en-US" sz="3600" b="1" dirty="0">
                <a:solidFill>
                  <a:schemeClr val="accent1">
                    <a:lumMod val="50000"/>
                  </a:schemeClr>
                </a:solidFill>
                <a:latin typeface="Rockwell Extra Bold" panose="02060903040505020403" pitchFamily="18" charset="0"/>
              </a:rPr>
              <a:t>ABOUT COMPANY</a:t>
            </a:r>
          </a:p>
        </p:txBody>
      </p:sp>
      <p:sp>
        <p:nvSpPr>
          <p:cNvPr id="9" name="TextBox 8">
            <a:extLst>
              <a:ext uri="{FF2B5EF4-FFF2-40B4-BE49-F238E27FC236}">
                <a16:creationId xmlns:a16="http://schemas.microsoft.com/office/drawing/2014/main" id="{46BB9FDF-F34D-4313-BF00-01D006BE5F1C}"/>
              </a:ext>
            </a:extLst>
          </p:cNvPr>
          <p:cNvSpPr txBox="1"/>
          <p:nvPr/>
        </p:nvSpPr>
        <p:spPr>
          <a:xfrm>
            <a:off x="3673848" y="1517745"/>
            <a:ext cx="7448550" cy="5047536"/>
          </a:xfrm>
          <a:prstGeom prst="rect">
            <a:avLst/>
          </a:prstGeom>
          <a:noFill/>
        </p:spPr>
        <p:txBody>
          <a:bodyPr wrap="square" rtlCol="0">
            <a:spAutoFit/>
          </a:bodyPr>
          <a:lstStyle/>
          <a:p>
            <a:pPr marL="285750" indent="-285750">
              <a:buFont typeface="Wingdings" panose="05000000000000000000" pitchFamily="2" charset="2"/>
              <a:buChar char="Ø"/>
            </a:pPr>
            <a:r>
              <a:rPr lang="en-US" sz="1400" b="1" dirty="0">
                <a:latin typeface="Franklin Gothic Medium Cond" panose="020B0606030402020204" pitchFamily="34" charset="0"/>
              </a:rPr>
              <a:t>The concept of challenging the prevailing norms and beliefs can frequently function as a driving factor that propels individuals towards progress. The formation of MNR in 1998 was facilitated by the concept, which was underpinned by self-assurance and a constructive mental attitude. Our highly regarded Managing Director, Mr. Golam Mostofa, demonstrated a willingness to embrace the concept of rejuvenation at his young age by making the bold choice to transition from his stable role to pursue the stimulating path of entrepreneurship. </a:t>
            </a:r>
          </a:p>
          <a:p>
            <a:pPr marL="285750" indent="-285750">
              <a:buFont typeface="Wingdings" panose="05000000000000000000" pitchFamily="2" charset="2"/>
              <a:buChar char="Ø"/>
            </a:pPr>
            <a:endParaRPr lang="en-US" sz="1400" b="1" dirty="0">
              <a:latin typeface="Franklin Gothic Medium Cond" panose="020B0606030402020204" pitchFamily="34" charset="0"/>
            </a:endParaRPr>
          </a:p>
          <a:p>
            <a:pPr marL="285750" indent="-285750">
              <a:buFont typeface="Wingdings" panose="05000000000000000000" pitchFamily="2" charset="2"/>
              <a:buChar char="Ø"/>
            </a:pPr>
            <a:r>
              <a:rPr lang="en-US" sz="1400" b="1" dirty="0">
                <a:latin typeface="Franklin Gothic Medium Cond" panose="020B0606030402020204" pitchFamily="34" charset="0"/>
              </a:rPr>
              <a:t>Mr. Mostofa demonstrated a high level of confidence, determination, and forward-thinking as He undertook the endeavor of establishing own manufacturing enterprise. In 1998, He has effectively led the establishment of a state-of-the-art Flat knitwear manufacturing business, commencing operations with a modest fleet of 350 machines. The establishment of MNR, renowned for its high-quality flat knitwear manufacturing. </a:t>
            </a:r>
          </a:p>
          <a:p>
            <a:pPr marL="285750" indent="-285750">
              <a:buFont typeface="Wingdings" panose="05000000000000000000" pitchFamily="2" charset="2"/>
              <a:buChar char="Ø"/>
            </a:pPr>
            <a:endParaRPr lang="en-US" sz="1400" b="1" dirty="0">
              <a:latin typeface="Franklin Gothic Medium Cond" panose="020B0606030402020204" pitchFamily="34" charset="0"/>
            </a:endParaRPr>
          </a:p>
          <a:p>
            <a:pPr marL="285750" indent="-285750">
              <a:buFont typeface="Wingdings" panose="05000000000000000000" pitchFamily="2" charset="2"/>
              <a:buChar char="Ø"/>
            </a:pPr>
            <a:r>
              <a:rPr lang="en-US" sz="1400" b="1" dirty="0">
                <a:latin typeface="Franklin Gothic Medium Cond" panose="020B0606030402020204" pitchFamily="34" charset="0"/>
              </a:rPr>
              <a:t>The representation was enthusiastically accepted by the apparel companies, leading to the emergence of yields that garnered prominence and were favorably welcomed by high street clothing brands. The initiative has effectively resulted in the growth of Flat knitwear, through the construction of MNR Sweaters Ltd a globally recognized environmentally sustainable manufacturing facility. It is noteworthy to mention that MNR Sweaters Ltd has obtained have another recognition from USGBC as Leed Platinum with highest rating. </a:t>
            </a:r>
          </a:p>
          <a:p>
            <a:pPr marL="285750" indent="-285750">
              <a:buFont typeface="Wingdings" panose="05000000000000000000" pitchFamily="2" charset="2"/>
              <a:buChar char="Ø"/>
            </a:pPr>
            <a:endParaRPr lang="en-US" sz="1400" b="1" dirty="0">
              <a:latin typeface="Franklin Gothic Medium Cond" panose="020B0606030402020204" pitchFamily="34" charset="0"/>
            </a:endParaRPr>
          </a:p>
          <a:p>
            <a:pPr marL="285750" indent="-285750">
              <a:buFont typeface="Wingdings" panose="05000000000000000000" pitchFamily="2" charset="2"/>
              <a:buChar char="Ø"/>
            </a:pPr>
            <a:r>
              <a:rPr lang="en-US" sz="1400" b="1" dirty="0">
                <a:latin typeface="Franklin Gothic Medium Cond" panose="020B0606030402020204" pitchFamily="34" charset="0"/>
              </a:rPr>
              <a:t>Last 24 years, Bangladesh has developed as a prominent hub for clothing sourcing, and MNR has effectively established itself as a reputable brand within this sector. The voyage persists, embracing the arrival of the new generation to guarantee perpetual succession.</a:t>
            </a:r>
          </a:p>
        </p:txBody>
      </p:sp>
      <p:pic>
        <p:nvPicPr>
          <p:cNvPr id="6" name="Picture 5">
            <a:extLst>
              <a:ext uri="{FF2B5EF4-FFF2-40B4-BE49-F238E27FC236}">
                <a16:creationId xmlns:a16="http://schemas.microsoft.com/office/drawing/2014/main" id="{1B370814-890F-4C87-A0BD-FA107A874C3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7501" y="1613824"/>
            <a:ext cx="3214400" cy="4509071"/>
          </a:xfrm>
          <a:prstGeom prst="rect">
            <a:avLst/>
          </a:prstGeom>
        </p:spPr>
      </p:pic>
      <p:pic>
        <p:nvPicPr>
          <p:cNvPr id="8" name="Picture 7">
            <a:extLst>
              <a:ext uri="{FF2B5EF4-FFF2-40B4-BE49-F238E27FC236}">
                <a16:creationId xmlns:a16="http://schemas.microsoft.com/office/drawing/2014/main" id="{1765B6D9-6287-49E9-AF3C-1588F2779B3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3798" y="129857"/>
            <a:ext cx="1120908" cy="563242"/>
          </a:xfrm>
          <a:prstGeom prst="rect">
            <a:avLst/>
          </a:prstGeom>
        </p:spPr>
      </p:pic>
    </p:spTree>
    <p:extLst>
      <p:ext uri="{BB962C8B-B14F-4D97-AF65-F5344CB8AC3E}">
        <p14:creationId xmlns:p14="http://schemas.microsoft.com/office/powerpoint/2010/main" val="4034597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7243A5F-0B1D-4585-B62C-93900F308DFF}"/>
              </a:ext>
            </a:extLst>
          </p:cNvPr>
          <p:cNvSpPr txBox="1"/>
          <p:nvPr/>
        </p:nvSpPr>
        <p:spPr>
          <a:xfrm>
            <a:off x="2338108" y="152138"/>
            <a:ext cx="7533154" cy="646331"/>
          </a:xfrm>
          <a:prstGeom prst="rect">
            <a:avLst/>
          </a:prstGeom>
          <a:noFill/>
        </p:spPr>
        <p:txBody>
          <a:bodyPr wrap="square" rtlCol="0">
            <a:spAutoFit/>
          </a:bodyPr>
          <a:lstStyle/>
          <a:p>
            <a:r>
              <a:rPr lang="en-US" sz="3600" b="1" dirty="0">
                <a:solidFill>
                  <a:schemeClr val="accent1">
                    <a:lumMod val="50000"/>
                  </a:schemeClr>
                </a:solidFill>
                <a:latin typeface="Rockwell Extra Bold" panose="02060903040505020403" pitchFamily="18" charset="0"/>
              </a:rPr>
              <a:t>MISSION, VISION &amp; VALUES</a:t>
            </a:r>
          </a:p>
        </p:txBody>
      </p:sp>
      <p:pic>
        <p:nvPicPr>
          <p:cNvPr id="4" name="Picture 3">
            <a:extLst>
              <a:ext uri="{FF2B5EF4-FFF2-40B4-BE49-F238E27FC236}">
                <a16:creationId xmlns:a16="http://schemas.microsoft.com/office/drawing/2014/main" id="{7020EA65-0A52-4C96-95C2-82056993232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21388" y="2352426"/>
            <a:ext cx="2305050" cy="2305050"/>
          </a:xfrm>
          <a:prstGeom prst="rect">
            <a:avLst/>
          </a:prstGeom>
        </p:spPr>
      </p:pic>
      <p:sp>
        <p:nvSpPr>
          <p:cNvPr id="5" name="TextBox 4">
            <a:extLst>
              <a:ext uri="{FF2B5EF4-FFF2-40B4-BE49-F238E27FC236}">
                <a16:creationId xmlns:a16="http://schemas.microsoft.com/office/drawing/2014/main" id="{BD7ED2A1-F833-4C07-A742-71079F660C0E}"/>
              </a:ext>
            </a:extLst>
          </p:cNvPr>
          <p:cNvSpPr txBox="1"/>
          <p:nvPr/>
        </p:nvSpPr>
        <p:spPr>
          <a:xfrm>
            <a:off x="432105" y="2227679"/>
            <a:ext cx="6875929" cy="2554545"/>
          </a:xfrm>
          <a:prstGeom prst="rect">
            <a:avLst/>
          </a:prstGeom>
          <a:noFill/>
        </p:spPr>
        <p:txBody>
          <a:bodyPr wrap="square" rtlCol="0">
            <a:spAutoFit/>
          </a:bodyPr>
          <a:lstStyle/>
          <a:p>
            <a:pPr marL="285750" indent="-285750" algn="just">
              <a:buFont typeface="Wingdings" panose="05000000000000000000" pitchFamily="2" charset="2"/>
              <a:buChar char="v"/>
            </a:pPr>
            <a:r>
              <a:rPr lang="en-US" sz="1600" b="1" dirty="0">
                <a:latin typeface="Franklin Gothic Medium Cond" panose="020B0606030402020204" pitchFamily="34" charset="0"/>
              </a:rPr>
              <a:t>To be the number one premier industrial group in Bangladesh , by increasing production and export volumes with exceptional performance.</a:t>
            </a:r>
          </a:p>
          <a:p>
            <a:pPr marL="285750" indent="-285750" algn="just">
              <a:buFont typeface="Wingdings" panose="05000000000000000000" pitchFamily="2" charset="2"/>
              <a:buChar char="v"/>
            </a:pPr>
            <a:endParaRPr lang="en-US" sz="1600" b="1" dirty="0">
              <a:latin typeface="Franklin Gothic Medium Cond" panose="020B0606030402020204" pitchFamily="34" charset="0"/>
            </a:endParaRPr>
          </a:p>
          <a:p>
            <a:pPr marL="285750" indent="-285750" algn="just">
              <a:buFont typeface="Wingdings" panose="05000000000000000000" pitchFamily="2" charset="2"/>
              <a:buChar char="v"/>
            </a:pPr>
            <a:r>
              <a:rPr lang="en-US" sz="1600" b="1" dirty="0">
                <a:latin typeface="Franklin Gothic Medium Cond" panose="020B0606030402020204" pitchFamily="34" charset="0"/>
              </a:rPr>
              <a:t>Care for our clients, communities and employees. Maintaining a high standard of business ethics. Corporate practice in management system. Building  a culture of honesty, integrity and accountability.</a:t>
            </a:r>
          </a:p>
          <a:p>
            <a:pPr marL="285750" indent="-285750" algn="just">
              <a:buFont typeface="Wingdings" panose="05000000000000000000" pitchFamily="2" charset="2"/>
              <a:buChar char="v"/>
            </a:pPr>
            <a:endParaRPr lang="en-US" sz="1600" b="1" dirty="0">
              <a:latin typeface="Franklin Gothic Medium Cond" panose="020B0606030402020204" pitchFamily="34" charset="0"/>
            </a:endParaRPr>
          </a:p>
          <a:p>
            <a:pPr marL="285750" indent="-285750" algn="just">
              <a:buFont typeface="Wingdings" panose="05000000000000000000" pitchFamily="2" charset="2"/>
              <a:buChar char="v"/>
            </a:pPr>
            <a:r>
              <a:rPr lang="en-US" sz="1600" b="1" dirty="0">
                <a:latin typeface="Franklin Gothic Medium Cond" panose="020B0606030402020204" pitchFamily="34" charset="0"/>
              </a:rPr>
              <a:t>We encourage initiative, innovation and team work. Worker’s welfare and rights is our prime focus . We are committed for cleaner and greener environment . All through we have been driven by our responsibility to the society as a Corporate Body.</a:t>
            </a:r>
          </a:p>
        </p:txBody>
      </p:sp>
      <p:pic>
        <p:nvPicPr>
          <p:cNvPr id="6" name="Picture 5">
            <a:extLst>
              <a:ext uri="{FF2B5EF4-FFF2-40B4-BE49-F238E27FC236}">
                <a16:creationId xmlns:a16="http://schemas.microsoft.com/office/drawing/2014/main" id="{1804F049-2D2F-421D-A618-A9F7C13DC4B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3798" y="129857"/>
            <a:ext cx="1120908" cy="563242"/>
          </a:xfrm>
          <a:prstGeom prst="rect">
            <a:avLst/>
          </a:prstGeom>
        </p:spPr>
      </p:pic>
    </p:spTree>
    <p:extLst>
      <p:ext uri="{BB962C8B-B14F-4D97-AF65-F5344CB8AC3E}">
        <p14:creationId xmlns:p14="http://schemas.microsoft.com/office/powerpoint/2010/main" val="679306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2348A3A-9B17-4B5B-A2D8-7527FBE5D219}"/>
              </a:ext>
            </a:extLst>
          </p:cNvPr>
          <p:cNvSpPr txBox="1"/>
          <p:nvPr/>
        </p:nvSpPr>
        <p:spPr>
          <a:xfrm>
            <a:off x="3486150" y="88312"/>
            <a:ext cx="5362014" cy="646331"/>
          </a:xfrm>
          <a:prstGeom prst="rect">
            <a:avLst/>
          </a:prstGeom>
          <a:noFill/>
        </p:spPr>
        <p:txBody>
          <a:bodyPr wrap="square" rtlCol="0">
            <a:spAutoFit/>
          </a:bodyPr>
          <a:lstStyle/>
          <a:p>
            <a:r>
              <a:rPr lang="en-US" sz="3600" b="1" dirty="0">
                <a:solidFill>
                  <a:schemeClr val="accent1">
                    <a:lumMod val="50000"/>
                  </a:schemeClr>
                </a:solidFill>
                <a:latin typeface="Rockwell Extra Bold" panose="02060903040505020403" pitchFamily="18" charset="0"/>
              </a:rPr>
              <a:t>OUR CUSTOMERS</a:t>
            </a:r>
          </a:p>
        </p:txBody>
      </p:sp>
      <p:pic>
        <p:nvPicPr>
          <p:cNvPr id="5" name="Picture 4">
            <a:extLst>
              <a:ext uri="{FF2B5EF4-FFF2-40B4-BE49-F238E27FC236}">
                <a16:creationId xmlns:a16="http://schemas.microsoft.com/office/drawing/2014/main" id="{B0180BE2-A691-417B-A535-387F63451FB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3798" y="129857"/>
            <a:ext cx="1120908" cy="563242"/>
          </a:xfrm>
          <a:prstGeom prst="rect">
            <a:avLst/>
          </a:prstGeom>
        </p:spPr>
      </p:pic>
      <p:pic>
        <p:nvPicPr>
          <p:cNvPr id="6" name="Picture 5">
            <a:extLst>
              <a:ext uri="{FF2B5EF4-FFF2-40B4-BE49-F238E27FC236}">
                <a16:creationId xmlns:a16="http://schemas.microsoft.com/office/drawing/2014/main" id="{79AB8160-31E0-439F-9C8B-DE2C9D7E929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10750" y="683652"/>
            <a:ext cx="7503458" cy="4220696"/>
          </a:xfrm>
          <a:prstGeom prst="rect">
            <a:avLst/>
          </a:prstGeom>
        </p:spPr>
      </p:pic>
      <p:pic>
        <p:nvPicPr>
          <p:cNvPr id="4" name="Picture 3">
            <a:extLst>
              <a:ext uri="{FF2B5EF4-FFF2-40B4-BE49-F238E27FC236}">
                <a16:creationId xmlns:a16="http://schemas.microsoft.com/office/drawing/2014/main" id="{85ECB56D-A257-4820-86D8-A048785A4D1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350338" y="4040660"/>
            <a:ext cx="1812109" cy="1812109"/>
          </a:xfrm>
          <a:prstGeom prst="rect">
            <a:avLst/>
          </a:prstGeom>
        </p:spPr>
      </p:pic>
      <p:pic>
        <p:nvPicPr>
          <p:cNvPr id="7" name="Picture 6">
            <a:extLst>
              <a:ext uri="{FF2B5EF4-FFF2-40B4-BE49-F238E27FC236}">
                <a16:creationId xmlns:a16="http://schemas.microsoft.com/office/drawing/2014/main" id="{18228C72-FD80-44FE-95A9-DA7349F019AF}"/>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164080" y="4444350"/>
            <a:ext cx="1804794" cy="1004731"/>
          </a:xfrm>
          <a:prstGeom prst="rect">
            <a:avLst/>
          </a:prstGeom>
        </p:spPr>
      </p:pic>
      <p:pic>
        <p:nvPicPr>
          <p:cNvPr id="9" name="Picture 8">
            <a:extLst>
              <a:ext uri="{FF2B5EF4-FFF2-40B4-BE49-F238E27FC236}">
                <a16:creationId xmlns:a16="http://schemas.microsoft.com/office/drawing/2014/main" id="{39E89FA4-47EA-4F89-A177-FA5DC2680E76}"/>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427304" y="4595976"/>
            <a:ext cx="1630104" cy="916934"/>
          </a:xfrm>
          <a:prstGeom prst="rect">
            <a:avLst/>
          </a:prstGeom>
        </p:spPr>
      </p:pic>
      <p:pic>
        <p:nvPicPr>
          <p:cNvPr id="11" name="Picture 10">
            <a:extLst>
              <a:ext uri="{FF2B5EF4-FFF2-40B4-BE49-F238E27FC236}">
                <a16:creationId xmlns:a16="http://schemas.microsoft.com/office/drawing/2014/main" id="{9CD5D3A0-FDA9-4395-97DC-4CCF8CFCC294}"/>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196673" y="4295223"/>
            <a:ext cx="1302982" cy="1302982"/>
          </a:xfrm>
          <a:prstGeom prst="rect">
            <a:avLst/>
          </a:prstGeom>
        </p:spPr>
      </p:pic>
      <p:pic>
        <p:nvPicPr>
          <p:cNvPr id="13" name="Picture 12">
            <a:extLst>
              <a:ext uri="{FF2B5EF4-FFF2-40B4-BE49-F238E27FC236}">
                <a16:creationId xmlns:a16="http://schemas.microsoft.com/office/drawing/2014/main" id="{ACEEC788-DD19-449E-966C-0E3B9675902B}"/>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4276234" y="5598205"/>
            <a:ext cx="1886213" cy="981212"/>
          </a:xfrm>
          <a:prstGeom prst="rect">
            <a:avLst/>
          </a:prstGeom>
        </p:spPr>
      </p:pic>
      <p:pic>
        <p:nvPicPr>
          <p:cNvPr id="17" name="Picture 16">
            <a:extLst>
              <a:ext uri="{FF2B5EF4-FFF2-40B4-BE49-F238E27FC236}">
                <a16:creationId xmlns:a16="http://schemas.microsoft.com/office/drawing/2014/main" id="{365F27CC-3520-46D3-B200-602BFFC518EF}"/>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2562291" y="5494327"/>
            <a:ext cx="1236506" cy="927380"/>
          </a:xfrm>
          <a:prstGeom prst="rect">
            <a:avLst/>
          </a:prstGeom>
        </p:spPr>
      </p:pic>
      <p:pic>
        <p:nvPicPr>
          <p:cNvPr id="19" name="Picture 18">
            <a:extLst>
              <a:ext uri="{FF2B5EF4-FFF2-40B4-BE49-F238E27FC236}">
                <a16:creationId xmlns:a16="http://schemas.microsoft.com/office/drawing/2014/main" id="{57E9AABB-1F5E-4637-B164-3C5043BC2683}"/>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6353158" y="5782039"/>
            <a:ext cx="2054630" cy="639668"/>
          </a:xfrm>
          <a:prstGeom prst="rect">
            <a:avLst/>
          </a:prstGeom>
        </p:spPr>
      </p:pic>
    </p:spTree>
    <p:extLst>
      <p:ext uri="{BB962C8B-B14F-4D97-AF65-F5344CB8AC3E}">
        <p14:creationId xmlns:p14="http://schemas.microsoft.com/office/powerpoint/2010/main" val="41471027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D7046F5-2B24-48E8-9AA4-4DAED530E33B}"/>
              </a:ext>
            </a:extLst>
          </p:cNvPr>
          <p:cNvSpPr txBox="1"/>
          <p:nvPr/>
        </p:nvSpPr>
        <p:spPr>
          <a:xfrm>
            <a:off x="3076873" y="0"/>
            <a:ext cx="4934510" cy="646331"/>
          </a:xfrm>
          <a:prstGeom prst="rect">
            <a:avLst/>
          </a:prstGeom>
          <a:noFill/>
        </p:spPr>
        <p:txBody>
          <a:bodyPr wrap="square" rtlCol="0">
            <a:spAutoFit/>
          </a:bodyPr>
          <a:lstStyle/>
          <a:p>
            <a:r>
              <a:rPr lang="en-US" sz="3600" b="1" dirty="0">
                <a:solidFill>
                  <a:schemeClr val="accent1">
                    <a:lumMod val="50000"/>
                  </a:schemeClr>
                </a:solidFill>
                <a:latin typeface="Rockwell Extra Bold" panose="02060903040505020403" pitchFamily="18" charset="0"/>
              </a:rPr>
              <a:t>CERTIFICATIONS</a:t>
            </a:r>
          </a:p>
        </p:txBody>
      </p:sp>
      <p:pic>
        <p:nvPicPr>
          <p:cNvPr id="6" name="Picture 5">
            <a:extLst>
              <a:ext uri="{FF2B5EF4-FFF2-40B4-BE49-F238E27FC236}">
                <a16:creationId xmlns:a16="http://schemas.microsoft.com/office/drawing/2014/main" id="{0B5E7051-DAB1-49F0-8BD5-AE42737098C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3798" y="129857"/>
            <a:ext cx="1120908" cy="563242"/>
          </a:xfrm>
          <a:prstGeom prst="rect">
            <a:avLst/>
          </a:prstGeom>
        </p:spPr>
      </p:pic>
      <p:pic>
        <p:nvPicPr>
          <p:cNvPr id="4" name="Picture 3">
            <a:extLst>
              <a:ext uri="{FF2B5EF4-FFF2-40B4-BE49-F238E27FC236}">
                <a16:creationId xmlns:a16="http://schemas.microsoft.com/office/drawing/2014/main" id="{9B279642-5033-4219-9A35-D7CA508644F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21058" y="896471"/>
            <a:ext cx="7772794" cy="5495365"/>
          </a:xfrm>
          <a:prstGeom prst="rect">
            <a:avLst/>
          </a:prstGeom>
        </p:spPr>
      </p:pic>
    </p:spTree>
    <p:extLst>
      <p:ext uri="{BB962C8B-B14F-4D97-AF65-F5344CB8AC3E}">
        <p14:creationId xmlns:p14="http://schemas.microsoft.com/office/powerpoint/2010/main" val="4399125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15">
            <a:extLst>
              <a:ext uri="{FF2B5EF4-FFF2-40B4-BE49-F238E27FC236}">
                <a16:creationId xmlns:a16="http://schemas.microsoft.com/office/drawing/2014/main" id="{B7F1689D-7F00-45D5-96D1-AB0C18031A2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56329" y="1255058"/>
            <a:ext cx="6956610" cy="5217457"/>
          </a:xfrm>
          <a:prstGeom prst="rect">
            <a:avLst/>
          </a:prstGeom>
        </p:spPr>
      </p:pic>
      <p:pic>
        <p:nvPicPr>
          <p:cNvPr id="5" name="Picture 4">
            <a:extLst>
              <a:ext uri="{FF2B5EF4-FFF2-40B4-BE49-F238E27FC236}">
                <a16:creationId xmlns:a16="http://schemas.microsoft.com/office/drawing/2014/main" id="{DEB4AC12-BD16-43F8-89E3-4AB29EA6844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3798" y="129857"/>
            <a:ext cx="1120908" cy="563242"/>
          </a:xfrm>
          <a:prstGeom prst="rect">
            <a:avLst/>
          </a:prstGeom>
        </p:spPr>
      </p:pic>
      <p:sp>
        <p:nvSpPr>
          <p:cNvPr id="3" name="Rectangle 2">
            <a:extLst>
              <a:ext uri="{FF2B5EF4-FFF2-40B4-BE49-F238E27FC236}">
                <a16:creationId xmlns:a16="http://schemas.microsoft.com/office/drawing/2014/main" id="{016E0EB8-9344-4D65-93CE-49652FE8CA87}"/>
              </a:ext>
            </a:extLst>
          </p:cNvPr>
          <p:cNvSpPr/>
          <p:nvPr/>
        </p:nvSpPr>
        <p:spPr>
          <a:xfrm>
            <a:off x="3908612" y="1398494"/>
            <a:ext cx="5504327" cy="51098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0A0ED05E-E7EC-4771-A56F-9F7B39C5B30E}"/>
              </a:ext>
            </a:extLst>
          </p:cNvPr>
          <p:cNvSpPr txBox="1"/>
          <p:nvPr/>
        </p:nvSpPr>
        <p:spPr>
          <a:xfrm>
            <a:off x="2958353" y="233082"/>
            <a:ext cx="7342094" cy="646331"/>
          </a:xfrm>
          <a:prstGeom prst="rect">
            <a:avLst/>
          </a:prstGeom>
          <a:noFill/>
        </p:spPr>
        <p:txBody>
          <a:bodyPr wrap="square" rtlCol="0">
            <a:spAutoFit/>
          </a:bodyPr>
          <a:lstStyle/>
          <a:p>
            <a:pPr lvl="0"/>
            <a:r>
              <a:rPr lang="en-US" sz="3600" b="1">
                <a:solidFill>
                  <a:srgbClr val="5FCBEF">
                    <a:lumMod val="50000"/>
                  </a:srgbClr>
                </a:solidFill>
                <a:latin typeface="Rockwell Extra Bold" panose="02060903040505020403" pitchFamily="18" charset="0"/>
              </a:rPr>
              <a:t>MACHINERIES &amp; CAPACITY</a:t>
            </a:r>
            <a:endParaRPr lang="en-US" sz="3600" b="1" dirty="0">
              <a:solidFill>
                <a:srgbClr val="5FCBEF">
                  <a:lumMod val="50000"/>
                </a:srgbClr>
              </a:solidFill>
              <a:latin typeface="Rockwell Extra Bold" panose="02060903040505020403" pitchFamily="18" charset="0"/>
            </a:endParaRPr>
          </a:p>
        </p:txBody>
      </p:sp>
    </p:spTree>
    <p:extLst>
      <p:ext uri="{BB962C8B-B14F-4D97-AF65-F5344CB8AC3E}">
        <p14:creationId xmlns:p14="http://schemas.microsoft.com/office/powerpoint/2010/main" val="1128962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47EA5CC4-22E7-45C6-9194-E675D8D722DA}"/>
              </a:ext>
            </a:extLst>
          </p:cNvPr>
          <p:cNvSpPr txBox="1"/>
          <p:nvPr/>
        </p:nvSpPr>
        <p:spPr>
          <a:xfrm>
            <a:off x="4117849" y="-71717"/>
            <a:ext cx="5868833" cy="646331"/>
          </a:xfrm>
          <a:prstGeom prst="rect">
            <a:avLst/>
          </a:prstGeom>
          <a:noFill/>
        </p:spPr>
        <p:txBody>
          <a:bodyPr wrap="square" rtlCol="0">
            <a:spAutoFit/>
          </a:bodyPr>
          <a:lstStyle/>
          <a:p>
            <a:r>
              <a:rPr lang="en-US" sz="3600" b="1" dirty="0">
                <a:solidFill>
                  <a:schemeClr val="accent1">
                    <a:lumMod val="50000"/>
                  </a:schemeClr>
                </a:solidFill>
                <a:latin typeface="Rockwell Extra Bold" panose="02060903040505020403" pitchFamily="18" charset="0"/>
              </a:rPr>
              <a:t>FACTORY OVERVIEW</a:t>
            </a:r>
          </a:p>
        </p:txBody>
      </p:sp>
      <p:pic>
        <p:nvPicPr>
          <p:cNvPr id="4" name="Picture 3">
            <a:extLst>
              <a:ext uri="{FF2B5EF4-FFF2-40B4-BE49-F238E27FC236}">
                <a16:creationId xmlns:a16="http://schemas.microsoft.com/office/drawing/2014/main" id="{9AEC1542-C6E2-4D05-B351-64D1FDF1ADA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54283" y="778124"/>
            <a:ext cx="3941282" cy="5917702"/>
          </a:xfrm>
          <a:prstGeom prst="rect">
            <a:avLst/>
          </a:prstGeom>
        </p:spPr>
      </p:pic>
      <p:pic>
        <p:nvPicPr>
          <p:cNvPr id="6" name="Picture 5">
            <a:extLst>
              <a:ext uri="{FF2B5EF4-FFF2-40B4-BE49-F238E27FC236}">
                <a16:creationId xmlns:a16="http://schemas.microsoft.com/office/drawing/2014/main" id="{DE7EA211-3532-4CDC-9AD8-D9C9962E6A8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39698" y="778124"/>
            <a:ext cx="3956302" cy="5940255"/>
          </a:xfrm>
          <a:prstGeom prst="rect">
            <a:avLst/>
          </a:prstGeom>
        </p:spPr>
      </p:pic>
      <p:pic>
        <p:nvPicPr>
          <p:cNvPr id="7" name="Picture 6">
            <a:extLst>
              <a:ext uri="{FF2B5EF4-FFF2-40B4-BE49-F238E27FC236}">
                <a16:creationId xmlns:a16="http://schemas.microsoft.com/office/drawing/2014/main" id="{2C6F96D3-8D06-4E02-996C-2FA0CE4BB4C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23798" y="129857"/>
            <a:ext cx="1120908" cy="563242"/>
          </a:xfrm>
          <a:prstGeom prst="rect">
            <a:avLst/>
          </a:prstGeom>
        </p:spPr>
      </p:pic>
    </p:spTree>
    <p:extLst>
      <p:ext uri="{BB962C8B-B14F-4D97-AF65-F5344CB8AC3E}">
        <p14:creationId xmlns:p14="http://schemas.microsoft.com/office/powerpoint/2010/main" val="17099548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30F729F2-BCAE-46A4-A523-63BF375C265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7866" y="1255566"/>
            <a:ext cx="9225358" cy="5180254"/>
          </a:xfrm>
          <a:prstGeom prst="rect">
            <a:avLst/>
          </a:prstGeom>
        </p:spPr>
      </p:pic>
      <p:sp>
        <p:nvSpPr>
          <p:cNvPr id="8" name="TextBox 7">
            <a:extLst>
              <a:ext uri="{FF2B5EF4-FFF2-40B4-BE49-F238E27FC236}">
                <a16:creationId xmlns:a16="http://schemas.microsoft.com/office/drawing/2014/main" id="{47EA5CC4-22E7-45C6-9194-E675D8D722DA}"/>
              </a:ext>
            </a:extLst>
          </p:cNvPr>
          <p:cNvSpPr txBox="1"/>
          <p:nvPr/>
        </p:nvSpPr>
        <p:spPr>
          <a:xfrm>
            <a:off x="3607302" y="99014"/>
            <a:ext cx="5778745" cy="646331"/>
          </a:xfrm>
          <a:prstGeom prst="rect">
            <a:avLst/>
          </a:prstGeom>
          <a:noFill/>
        </p:spPr>
        <p:txBody>
          <a:bodyPr wrap="square" rtlCol="0">
            <a:spAutoFit/>
          </a:bodyPr>
          <a:lstStyle/>
          <a:p>
            <a:r>
              <a:rPr lang="en-US" sz="3600" b="1" dirty="0">
                <a:solidFill>
                  <a:schemeClr val="accent1">
                    <a:lumMod val="50000"/>
                  </a:schemeClr>
                </a:solidFill>
                <a:latin typeface="Rockwell Extra Bold" panose="02060903040505020403" pitchFamily="18" charset="0"/>
              </a:rPr>
              <a:t>FACTORY OVERVIEW</a:t>
            </a:r>
          </a:p>
        </p:txBody>
      </p:sp>
      <p:pic>
        <p:nvPicPr>
          <p:cNvPr id="5" name="Picture 4">
            <a:extLst>
              <a:ext uri="{FF2B5EF4-FFF2-40B4-BE49-F238E27FC236}">
                <a16:creationId xmlns:a16="http://schemas.microsoft.com/office/drawing/2014/main" id="{1CFF4C11-3273-45BD-BD41-1AA60423B9C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3798" y="129857"/>
            <a:ext cx="1120908" cy="563242"/>
          </a:xfrm>
          <a:prstGeom prst="rect">
            <a:avLst/>
          </a:prstGeom>
        </p:spPr>
      </p:pic>
    </p:spTree>
    <p:extLst>
      <p:ext uri="{BB962C8B-B14F-4D97-AF65-F5344CB8AC3E}">
        <p14:creationId xmlns:p14="http://schemas.microsoft.com/office/powerpoint/2010/main" val="14618496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47EA5CC4-22E7-45C6-9194-E675D8D722DA}"/>
              </a:ext>
            </a:extLst>
          </p:cNvPr>
          <p:cNvSpPr txBox="1"/>
          <p:nvPr/>
        </p:nvSpPr>
        <p:spPr>
          <a:xfrm>
            <a:off x="3607302" y="99014"/>
            <a:ext cx="5832533" cy="646331"/>
          </a:xfrm>
          <a:prstGeom prst="rect">
            <a:avLst/>
          </a:prstGeom>
          <a:noFill/>
        </p:spPr>
        <p:txBody>
          <a:bodyPr wrap="square" rtlCol="0">
            <a:spAutoFit/>
          </a:bodyPr>
          <a:lstStyle/>
          <a:p>
            <a:r>
              <a:rPr lang="en-US" sz="3600" b="1" dirty="0">
                <a:solidFill>
                  <a:schemeClr val="accent1">
                    <a:lumMod val="50000"/>
                  </a:schemeClr>
                </a:solidFill>
                <a:latin typeface="Rockwell Extra Bold" panose="02060903040505020403" pitchFamily="18" charset="0"/>
              </a:rPr>
              <a:t>PRODUCT OVERVIEW</a:t>
            </a:r>
          </a:p>
        </p:txBody>
      </p:sp>
      <p:pic>
        <p:nvPicPr>
          <p:cNvPr id="5" name="Picture 4">
            <a:extLst>
              <a:ext uri="{FF2B5EF4-FFF2-40B4-BE49-F238E27FC236}">
                <a16:creationId xmlns:a16="http://schemas.microsoft.com/office/drawing/2014/main" id="{1CFF4C11-3273-45BD-BD41-1AA60423B9C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3798" y="129857"/>
            <a:ext cx="1120908" cy="563242"/>
          </a:xfrm>
          <a:prstGeom prst="rect">
            <a:avLst/>
          </a:prstGeom>
        </p:spPr>
      </p:pic>
      <p:pic>
        <p:nvPicPr>
          <p:cNvPr id="4" name="Picture 3">
            <a:extLst>
              <a:ext uri="{FF2B5EF4-FFF2-40B4-BE49-F238E27FC236}">
                <a16:creationId xmlns:a16="http://schemas.microsoft.com/office/drawing/2014/main" id="{99342CC3-5B47-4C92-A444-A0FD69D4F6D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34200" y="2057400"/>
            <a:ext cx="2900082" cy="2995840"/>
          </a:xfrm>
          <a:prstGeom prst="rect">
            <a:avLst/>
          </a:prstGeom>
        </p:spPr>
      </p:pic>
      <p:pic>
        <p:nvPicPr>
          <p:cNvPr id="7" name="Picture 6">
            <a:extLst>
              <a:ext uri="{FF2B5EF4-FFF2-40B4-BE49-F238E27FC236}">
                <a16:creationId xmlns:a16="http://schemas.microsoft.com/office/drawing/2014/main" id="{2CA62225-00CE-4C68-AA96-A2D7ED95DEA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50337" y="2057400"/>
            <a:ext cx="2995841" cy="2995841"/>
          </a:xfrm>
          <a:prstGeom prst="rect">
            <a:avLst/>
          </a:prstGeom>
        </p:spPr>
      </p:pic>
      <p:pic>
        <p:nvPicPr>
          <p:cNvPr id="10" name="Picture 9">
            <a:extLst>
              <a:ext uri="{FF2B5EF4-FFF2-40B4-BE49-F238E27FC236}">
                <a16:creationId xmlns:a16="http://schemas.microsoft.com/office/drawing/2014/main" id="{B6F95807-2CAD-499E-A43E-C687C2C0C00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790148" y="2057400"/>
            <a:ext cx="2900082" cy="2995840"/>
          </a:xfrm>
          <a:prstGeom prst="rect">
            <a:avLst/>
          </a:prstGeom>
        </p:spPr>
      </p:pic>
    </p:spTree>
    <p:extLst>
      <p:ext uri="{BB962C8B-B14F-4D97-AF65-F5344CB8AC3E}">
        <p14:creationId xmlns:p14="http://schemas.microsoft.com/office/powerpoint/2010/main" val="2041237973"/>
      </p:ext>
    </p:extLst>
  </p:cSld>
  <p:clrMapOvr>
    <a:masterClrMapping/>
  </p:clrMapOvr>
</p:sld>
</file>

<file path=ppt/theme/theme1.xml><?xml version="1.0" encoding="utf-8"?>
<a:theme xmlns:a="http://schemas.openxmlformats.org/drawingml/2006/main" name="Facet">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3725</TotalTime>
  <Words>637</Words>
  <Application>Microsoft Office PowerPoint</Application>
  <PresentationFormat>Widescreen</PresentationFormat>
  <Paragraphs>61</Paragraphs>
  <Slides>12</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12</vt:i4>
      </vt:variant>
    </vt:vector>
  </HeadingPairs>
  <TitlesOfParts>
    <vt:vector size="22" baseType="lpstr">
      <vt:lpstr>Arial</vt:lpstr>
      <vt:lpstr>Bauhaus 93</vt:lpstr>
      <vt:lpstr>Bodoni MT Black</vt:lpstr>
      <vt:lpstr>Franklin Gothic Medium</vt:lpstr>
      <vt:lpstr>Franklin Gothic Medium Cond</vt:lpstr>
      <vt:lpstr>Rockwell Extra Bold</vt:lpstr>
      <vt:lpstr>Trebuchet MS</vt:lpstr>
      <vt:lpstr>Wingdings</vt:lpstr>
      <vt:lpstr>Wingdings 3</vt:lpstr>
      <vt:lpstr>Facet</vt:lpstr>
      <vt:lpstr>MNR SWEATERS LTD.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Shanzida</dc:creator>
  <cp:lastModifiedBy>Shanzida</cp:lastModifiedBy>
  <cp:revision>225</cp:revision>
  <dcterms:created xsi:type="dcterms:W3CDTF">2024-10-24T03:20:15Z</dcterms:created>
  <dcterms:modified xsi:type="dcterms:W3CDTF">2025-08-31T06:30:09Z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XPowerLiteLastOptimized">
    <vt:lpwstr>491146</vt:lpwstr>
  </property>
  <property fmtid="{D5CDD505-2E9C-101B-9397-08002B2CF9AE}" pid="3" name="NXPowerLiteSettings">
    <vt:lpwstr>F7000400038000</vt:lpwstr>
  </property>
  <property fmtid="{D5CDD505-2E9C-101B-9397-08002B2CF9AE}" pid="4" name="NXPowerLiteVersion">
    <vt:lpwstr>S10.3.1</vt:lpwstr>
  </property>
</Properties>
</file>